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 id="2147483683" r:id="rId2"/>
  </p:sldMasterIdLst>
  <p:notesMasterIdLst>
    <p:notesMasterId r:id="rId31"/>
  </p:notesMasterIdLst>
  <p:sldIdLst>
    <p:sldId id="286" r:id="rId3"/>
    <p:sldId id="257" r:id="rId4"/>
    <p:sldId id="265" r:id="rId5"/>
    <p:sldId id="258" r:id="rId6"/>
    <p:sldId id="259" r:id="rId7"/>
    <p:sldId id="260" r:id="rId8"/>
    <p:sldId id="261" r:id="rId9"/>
    <p:sldId id="262" r:id="rId10"/>
    <p:sldId id="267" r:id="rId11"/>
    <p:sldId id="264" r:id="rId12"/>
    <p:sldId id="263" r:id="rId13"/>
    <p:sldId id="268" r:id="rId14"/>
    <p:sldId id="269" r:id="rId15"/>
    <p:sldId id="271" r:id="rId16"/>
    <p:sldId id="272" r:id="rId17"/>
    <p:sldId id="273" r:id="rId18"/>
    <p:sldId id="274" r:id="rId19"/>
    <p:sldId id="278" r:id="rId20"/>
    <p:sldId id="275" r:id="rId21"/>
    <p:sldId id="276" r:id="rId22"/>
    <p:sldId id="277" r:id="rId23"/>
    <p:sldId id="279" r:id="rId24"/>
    <p:sldId id="281" r:id="rId25"/>
    <p:sldId id="282" r:id="rId26"/>
    <p:sldId id="285" r:id="rId27"/>
    <p:sldId id="283" r:id="rId28"/>
    <p:sldId id="287" r:id="rId29"/>
    <p:sldId id="28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2073" autoAdjust="0"/>
  </p:normalViewPr>
  <p:slideViewPr>
    <p:cSldViewPr snapToGrid="0" showGuides="1">
      <p:cViewPr varScale="1">
        <p:scale>
          <a:sx n="53" d="100"/>
          <a:sy n="53" d="100"/>
        </p:scale>
        <p:origin x="1838" y="4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9E8E81-EDEC-474A-ACB6-1EB5A8A99894}" type="datetimeFigureOut">
              <a:rPr lang="en-US" smtClean="0"/>
              <a:t>4/5/2025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DDBC99-E585-47DD-8898-71E6D53BFA60}" type="slidenum">
              <a:rPr lang="en-US" smtClean="0"/>
              <a:t>‹#›</a:t>
            </a:fld>
            <a:endParaRPr lang="en-US"/>
          </a:p>
        </p:txBody>
      </p:sp>
    </p:spTree>
    <p:extLst>
      <p:ext uri="{BB962C8B-B14F-4D97-AF65-F5344CB8AC3E}">
        <p14:creationId xmlns:p14="http://schemas.microsoft.com/office/powerpoint/2010/main" val="3869862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hackernoon.com/tagged/network"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Spaghetti_code"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architect.io/blog/2020-03-24/the-importance-of-portability/"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www.softwaretestinghelp.com/what-is-portability-testing/" TargetMode="External"/><Relationship Id="rId4" Type="http://schemas.openxmlformats.org/officeDocument/2006/relationships/hyperlink" Target="https://developerexperience.io/"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eveloper.apple.com/ios/human-interface-guidelines/overview/themes/"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msdn.microsoft.com/ru-ru/library/windows/desktop/dn688964(v=vs.85).aspx"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dirty="0"/>
              <a:t>Requisitos Funcionales</a:t>
            </a:r>
          </a:p>
          <a:p>
            <a:r>
              <a:rPr lang="es-CO" dirty="0"/>
              <a:t>Los requisitos funcionales son características o funciones del producto que los desarrolladores deben implementar para que los usuarios puedan realizar sus tareas. Por lo tanto, es importante aclararlos tanto al equipo de desarrollo como a las partes interesadas. Generalmente, los requisitos funcionales describen el comportamiento del sistema en condiciones específicas.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s-CO" dirty="0"/>
              <a:t>Ejemplos: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CO" dirty="0"/>
              <a:t>El sistema envía una solicitud de aprobación después de que el usuario ingresa su información personal.</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CO" dirty="0"/>
              <a:t>Una función de búsqueda permite al usuario buscar entre varias facturas si desea abonar una factura emitida.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CO" dirty="0"/>
              <a:t>El sistema envía un correo electrónico de confirmación al crear una nueva cuenta de usuario.</a:t>
            </a:r>
            <a:endParaRPr lang="en-US" dirty="0"/>
          </a:p>
          <a:p>
            <a:endParaRPr lang="en-US" dirty="0"/>
          </a:p>
        </p:txBody>
      </p:sp>
      <p:sp>
        <p:nvSpPr>
          <p:cNvPr id="4" name="Slide Number Placeholder 3"/>
          <p:cNvSpPr>
            <a:spLocks noGrp="1"/>
          </p:cNvSpPr>
          <p:nvPr>
            <p:ph type="sldNum" sz="quarter" idx="5"/>
          </p:nvPr>
        </p:nvSpPr>
        <p:spPr/>
        <p:txBody>
          <a:bodyPr/>
          <a:lstStyle/>
          <a:p>
            <a:fld id="{24DDBC99-E585-47DD-8898-71E6D53BFA60}" type="slidenum">
              <a:rPr lang="en-US" smtClean="0"/>
              <a:t>5</a:t>
            </a:fld>
            <a:endParaRPr lang="en-US"/>
          </a:p>
        </p:txBody>
      </p:sp>
    </p:spTree>
    <p:extLst>
      <p:ext uri="{BB962C8B-B14F-4D97-AF65-F5344CB8AC3E}">
        <p14:creationId xmlns:p14="http://schemas.microsoft.com/office/powerpoint/2010/main" val="2821160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https://hackernoon.com/the-ultimate-guide-difference-between-usability-and-user-experience-e926c11eac7a/</a:t>
            </a:r>
          </a:p>
          <a:p>
            <a:endParaRPr lang="en-US" dirty="0"/>
          </a:p>
        </p:txBody>
      </p:sp>
      <p:sp>
        <p:nvSpPr>
          <p:cNvPr id="4" name="Slide Number Placeholder 3"/>
          <p:cNvSpPr>
            <a:spLocks noGrp="1"/>
          </p:cNvSpPr>
          <p:nvPr>
            <p:ph type="sldNum" sz="quarter" idx="5"/>
          </p:nvPr>
        </p:nvSpPr>
        <p:spPr/>
        <p:txBody>
          <a:bodyPr/>
          <a:lstStyle/>
          <a:p>
            <a:fld id="{24DDBC99-E585-47DD-8898-71E6D53BFA60}" type="slidenum">
              <a:rPr lang="en-US" smtClean="0"/>
              <a:t>16</a:t>
            </a:fld>
            <a:endParaRPr lang="en-US"/>
          </a:p>
        </p:txBody>
      </p:sp>
    </p:spTree>
    <p:extLst>
      <p:ext uri="{BB962C8B-B14F-4D97-AF65-F5344CB8AC3E}">
        <p14:creationId xmlns:p14="http://schemas.microsoft.com/office/powerpoint/2010/main" val="302113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77BB"/>
                </a:solidFill>
                <a:effectLst/>
                <a:latin typeface="Helvetica Neue"/>
              </a:rPr>
              <a:t>Reliability</a:t>
            </a:r>
          </a:p>
          <a:p>
            <a:r>
              <a:rPr lang="en-US" dirty="0">
                <a:effectLst/>
              </a:rPr>
              <a:t>Degree to which a system, product or component performs specified functions under specified conditions for a specified period of time. This characteristic is composed of the following sub-characteristics:</a:t>
            </a:r>
          </a:p>
          <a:p>
            <a:pPr>
              <a:buFont typeface="Arial" panose="020B0604020202020204" pitchFamily="34" charset="0"/>
              <a:buChar char="•"/>
            </a:pPr>
            <a:r>
              <a:rPr lang="en-US" b="1" dirty="0">
                <a:effectLst/>
              </a:rPr>
              <a:t>Maturity -</a:t>
            </a:r>
            <a:r>
              <a:rPr lang="en-US" dirty="0">
                <a:effectLst/>
              </a:rPr>
              <a:t> Degree to which a system, product or component meets needs for reliability under normal operation.</a:t>
            </a:r>
          </a:p>
          <a:p>
            <a:pPr>
              <a:buFont typeface="Arial" panose="020B0604020202020204" pitchFamily="34" charset="0"/>
              <a:buChar char="•"/>
            </a:pPr>
            <a:r>
              <a:rPr lang="en-US" b="1" dirty="0">
                <a:effectLst/>
              </a:rPr>
              <a:t>Availability -</a:t>
            </a:r>
            <a:r>
              <a:rPr lang="en-US" dirty="0">
                <a:effectLst/>
              </a:rPr>
              <a:t> Degree to which a system, product or component is operational and accessible when required for use.</a:t>
            </a:r>
          </a:p>
          <a:p>
            <a:pPr>
              <a:buFont typeface="Arial" panose="020B0604020202020204" pitchFamily="34" charset="0"/>
              <a:buChar char="•"/>
            </a:pPr>
            <a:r>
              <a:rPr lang="en-US" b="1" dirty="0">
                <a:effectLst/>
              </a:rPr>
              <a:t>Fault tolerance -</a:t>
            </a:r>
            <a:r>
              <a:rPr lang="en-US" dirty="0">
                <a:effectLst/>
              </a:rPr>
              <a:t> Degree to which a system, product or component operates as intended despite the presence of hardware or software faults.</a:t>
            </a:r>
          </a:p>
          <a:p>
            <a:pPr>
              <a:buFont typeface="Arial" panose="020B0604020202020204" pitchFamily="34" charset="0"/>
              <a:buChar char="•"/>
            </a:pPr>
            <a:r>
              <a:rPr lang="en-US" b="1" dirty="0">
                <a:effectLst/>
              </a:rPr>
              <a:t>Recoverability -</a:t>
            </a:r>
            <a:r>
              <a:rPr lang="en-US" dirty="0">
                <a:effectLst/>
              </a:rPr>
              <a:t> Degree to which, in the event of an interruption or a failure, a product or system can recover the data directly affected and re-establish the desired state of the system.</a:t>
            </a:r>
          </a:p>
          <a:p>
            <a:endParaRPr lang="en-US" dirty="0"/>
          </a:p>
          <a:p>
            <a:r>
              <a:rPr lang="en-US" dirty="0"/>
              <a:t>https://iso25000.com/index.php/en/iso-25000-standards/iso-25010?start=3</a:t>
            </a:r>
          </a:p>
          <a:p>
            <a:endParaRPr lang="en-US" dirty="0"/>
          </a:p>
          <a:p>
            <a:endParaRPr lang="en-US" dirty="0">
              <a:effectLst/>
            </a:endParaRPr>
          </a:p>
          <a:p>
            <a:pPr algn="l"/>
            <a:r>
              <a:rPr lang="en-US" b="1" i="0" dirty="0">
                <a:solidFill>
                  <a:srgbClr val="292929"/>
                </a:solidFill>
                <a:effectLst/>
                <a:latin typeface="source-serif-pro"/>
              </a:rPr>
              <a:t>Reliability</a:t>
            </a:r>
            <a:r>
              <a:rPr lang="en-US" b="0" i="0" dirty="0">
                <a:solidFill>
                  <a:srgbClr val="292929"/>
                </a:solidFill>
                <a:effectLst/>
                <a:latin typeface="source-serif-pro"/>
              </a:rPr>
              <a:t> </a:t>
            </a:r>
          </a:p>
          <a:p>
            <a:pPr algn="l"/>
            <a:r>
              <a:rPr lang="en-US" b="0" i="0" dirty="0">
                <a:solidFill>
                  <a:srgbClr val="292929"/>
                </a:solidFill>
                <a:effectLst/>
                <a:latin typeface="source-serif-pro"/>
              </a:rPr>
              <a:t>is an attribute of the system responsible for the ability to continue to operate under predefined conditions. Most often, the system fails due to the inaccessibility of external elements, such as databases, systems, and </a:t>
            </a:r>
            <a:r>
              <a:rPr lang="en-US" b="0" i="0" u="sng" dirty="0">
                <a:solidFill>
                  <a:srgbClr val="292929"/>
                </a:solidFill>
                <a:effectLst/>
                <a:latin typeface="source-serif-pro"/>
                <a:hlinkClick r:id="rId3"/>
              </a:rPr>
              <a:t>network</a:t>
            </a:r>
            <a:r>
              <a:rPr lang="en-US" b="0" i="0" dirty="0">
                <a:solidFill>
                  <a:srgbClr val="292929"/>
                </a:solidFill>
                <a:effectLst/>
                <a:latin typeface="source-serif-pro"/>
              </a:rPr>
              <a:t> connections.</a:t>
            </a:r>
          </a:p>
          <a:p>
            <a:endParaRPr lang="en-US" dirty="0"/>
          </a:p>
          <a:p>
            <a:r>
              <a:rPr lang="en-US" dirty="0"/>
              <a:t>https://medium.com/@nvashanin/quality-attributes-in-software-architecture-3844ea482732</a:t>
            </a:r>
          </a:p>
          <a:p>
            <a:endParaRPr lang="en-US" dirty="0"/>
          </a:p>
        </p:txBody>
      </p:sp>
      <p:sp>
        <p:nvSpPr>
          <p:cNvPr id="4" name="Slide Number Placeholder 3"/>
          <p:cNvSpPr>
            <a:spLocks noGrp="1"/>
          </p:cNvSpPr>
          <p:nvPr>
            <p:ph type="sldNum" sz="quarter" idx="5"/>
          </p:nvPr>
        </p:nvSpPr>
        <p:spPr/>
        <p:txBody>
          <a:bodyPr/>
          <a:lstStyle/>
          <a:p>
            <a:fld id="{24DDBC99-E585-47DD-8898-71E6D53BFA60}" type="slidenum">
              <a:rPr lang="en-US" smtClean="0"/>
              <a:t>17</a:t>
            </a:fld>
            <a:endParaRPr lang="en-US"/>
          </a:p>
        </p:txBody>
      </p:sp>
    </p:spTree>
    <p:extLst>
      <p:ext uri="{BB962C8B-B14F-4D97-AF65-F5344CB8AC3E}">
        <p14:creationId xmlns:p14="http://schemas.microsoft.com/office/powerpoint/2010/main" val="2549560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https://betterstack.com/community/guides/incident-management/availability-table/</a:t>
            </a:r>
          </a:p>
          <a:p>
            <a:r>
              <a:rPr lang="en-US" dirty="0"/>
              <a:t>https://en.wikipedia.org/wiki/High_availability</a:t>
            </a:r>
          </a:p>
          <a:p>
            <a:endParaRPr lang="en-US" dirty="0"/>
          </a:p>
          <a:p>
            <a:r>
              <a:rPr lang="en-US" b="1" dirty="0"/>
              <a:t>Agreed SLA level</a:t>
            </a:r>
          </a:p>
          <a:p>
            <a:r>
              <a:rPr lang="en-US" dirty="0"/>
              <a:t>https://uptime.is/</a:t>
            </a:r>
          </a:p>
          <a:p>
            <a:endParaRPr lang="en-US" dirty="0"/>
          </a:p>
          <a:p>
            <a:r>
              <a:rPr lang="en-US" b="1" dirty="0"/>
              <a:t>Calculate </a:t>
            </a:r>
            <a:r>
              <a:rPr lang="en-US" b="1" dirty="0" err="1"/>
              <a:t>Avaiability</a:t>
            </a:r>
            <a:r>
              <a:rPr lang="en-US" b="1" dirty="0"/>
              <a:t> Percentage</a:t>
            </a:r>
          </a:p>
          <a:p>
            <a:r>
              <a:rPr lang="en-US" dirty="0"/>
              <a:t>https://www.fiixsoftware.com/glossary/system-availability/</a:t>
            </a:r>
          </a:p>
        </p:txBody>
      </p:sp>
      <p:sp>
        <p:nvSpPr>
          <p:cNvPr id="4" name="Slide Number Placeholder 3"/>
          <p:cNvSpPr>
            <a:spLocks noGrp="1"/>
          </p:cNvSpPr>
          <p:nvPr>
            <p:ph type="sldNum" sz="quarter" idx="5"/>
          </p:nvPr>
        </p:nvSpPr>
        <p:spPr/>
        <p:txBody>
          <a:bodyPr/>
          <a:lstStyle/>
          <a:p>
            <a:fld id="{24DDBC99-E585-47DD-8898-71E6D53BFA60}" type="slidenum">
              <a:rPr lang="en-US" smtClean="0"/>
              <a:t>18</a:t>
            </a:fld>
            <a:endParaRPr lang="en-US"/>
          </a:p>
        </p:txBody>
      </p:sp>
    </p:spTree>
    <p:extLst>
      <p:ext uri="{BB962C8B-B14F-4D97-AF65-F5344CB8AC3E}">
        <p14:creationId xmlns:p14="http://schemas.microsoft.com/office/powerpoint/2010/main" val="711502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77BB"/>
                </a:solidFill>
                <a:effectLst/>
                <a:latin typeface="Helvetica Neue"/>
              </a:rPr>
              <a:t>Security</a:t>
            </a:r>
          </a:p>
          <a:p>
            <a:r>
              <a:rPr lang="en-US" dirty="0">
                <a:effectLst/>
              </a:rPr>
              <a:t>Degree to which a product or system protects information and data so that persons or other products or systems have the degree of data access appropriate to their types and levels of authorization. This characteristic is composed of the following sub-characteristics:</a:t>
            </a:r>
          </a:p>
          <a:p>
            <a:pPr>
              <a:buFont typeface="Arial" panose="020B0604020202020204" pitchFamily="34" charset="0"/>
              <a:buChar char="•"/>
            </a:pPr>
            <a:r>
              <a:rPr lang="en-US" b="1" dirty="0">
                <a:effectLst/>
              </a:rPr>
              <a:t>Confidentiality -</a:t>
            </a:r>
            <a:r>
              <a:rPr lang="en-US" dirty="0">
                <a:effectLst/>
              </a:rPr>
              <a:t> Degree to which a product or system ensures that data are accessible only to those authorized to have access.</a:t>
            </a:r>
          </a:p>
          <a:p>
            <a:pPr>
              <a:buFont typeface="Arial" panose="020B0604020202020204" pitchFamily="34" charset="0"/>
              <a:buChar char="•"/>
            </a:pPr>
            <a:r>
              <a:rPr lang="en-US" b="1" dirty="0">
                <a:effectLst/>
              </a:rPr>
              <a:t>Integrity -</a:t>
            </a:r>
            <a:r>
              <a:rPr lang="en-US" dirty="0">
                <a:effectLst/>
              </a:rPr>
              <a:t> Degree to which a system, product or component prevents unauthorized access to, or modification of, computer programs or data.</a:t>
            </a:r>
          </a:p>
          <a:p>
            <a:pPr>
              <a:buFont typeface="Arial" panose="020B0604020202020204" pitchFamily="34" charset="0"/>
              <a:buChar char="•"/>
            </a:pPr>
            <a:r>
              <a:rPr lang="en-US" b="1" dirty="0">
                <a:effectLst/>
              </a:rPr>
              <a:t>Non-repudiation -</a:t>
            </a:r>
            <a:r>
              <a:rPr lang="en-US" dirty="0">
                <a:effectLst/>
              </a:rPr>
              <a:t> Degree to which actions or events can be proven to have taken place so that the events or actions cannot be repudiated later.</a:t>
            </a:r>
          </a:p>
          <a:p>
            <a:pPr>
              <a:buFont typeface="Arial" panose="020B0604020202020204" pitchFamily="34" charset="0"/>
              <a:buChar char="•"/>
            </a:pPr>
            <a:r>
              <a:rPr lang="en-US" b="1" dirty="0">
                <a:effectLst/>
              </a:rPr>
              <a:t>Accountability -</a:t>
            </a:r>
            <a:r>
              <a:rPr lang="en-US" dirty="0">
                <a:effectLst/>
              </a:rPr>
              <a:t> Degree to which the actions of an entity can be traced uniquely to the entity.</a:t>
            </a:r>
          </a:p>
          <a:p>
            <a:pPr>
              <a:buFont typeface="Arial" panose="020B0604020202020204" pitchFamily="34" charset="0"/>
              <a:buChar char="•"/>
            </a:pPr>
            <a:r>
              <a:rPr lang="en-US" b="1" dirty="0">
                <a:effectLst/>
              </a:rPr>
              <a:t>Authenticity -</a:t>
            </a:r>
            <a:r>
              <a:rPr lang="en-US" dirty="0">
                <a:effectLst/>
              </a:rPr>
              <a:t> Degree to which the identity of a subject or resource can be proved to be the one claimed.</a:t>
            </a:r>
          </a:p>
          <a:p>
            <a:endParaRPr lang="en-US" dirty="0"/>
          </a:p>
          <a:p>
            <a:r>
              <a:rPr lang="en-US" dirty="0"/>
              <a:t>https://iso25000.com/index.php/en/iso-25000-standards/iso-25010?start=6</a:t>
            </a:r>
          </a:p>
          <a:p>
            <a:endParaRPr lang="en-US" dirty="0">
              <a:effectLst/>
            </a:endParaRPr>
          </a:p>
          <a:p>
            <a:pPr algn="l"/>
            <a:r>
              <a:rPr lang="en-US" b="1" i="0" dirty="0">
                <a:solidFill>
                  <a:srgbClr val="292929"/>
                </a:solidFill>
                <a:effectLst/>
                <a:latin typeface="source-serif-pro"/>
              </a:rPr>
              <a:t>Security</a:t>
            </a:r>
          </a:p>
          <a:p>
            <a:pPr algn="l"/>
            <a:r>
              <a:rPr lang="en-US" b="0" i="0" dirty="0">
                <a:solidFill>
                  <a:srgbClr val="292929"/>
                </a:solidFill>
                <a:effectLst/>
                <a:latin typeface="source-serif-pro"/>
              </a:rPr>
              <a:t>Is responsible for the ability of the system to reduce the likelihood of malicious or accidental actions as well as the possibility of theft or loss of information. Several measures are used to protect systems: authentication, encryption, audit, and others.</a:t>
            </a:r>
          </a:p>
          <a:p>
            <a:pPr algn="l"/>
            <a:r>
              <a:rPr lang="en-US" b="0" i="0" dirty="0">
                <a:solidFill>
                  <a:srgbClr val="292929"/>
                </a:solidFill>
                <a:effectLst/>
                <a:latin typeface="source-serif-pro"/>
              </a:rPr>
              <a:t>Examples of this attribute in the work of the system are:</a:t>
            </a:r>
          </a:p>
          <a:p>
            <a:pPr algn="l">
              <a:buFont typeface="Arial" panose="020B0604020202020204" pitchFamily="34" charset="0"/>
              <a:buChar char="•"/>
            </a:pPr>
            <a:r>
              <a:rPr lang="en-US" b="0" i="0" dirty="0">
                <a:solidFill>
                  <a:srgbClr val="292929"/>
                </a:solidFill>
                <a:effectLst/>
                <a:latin typeface="source-serif-pro"/>
              </a:rPr>
              <a:t>The ability of the system to detect DDoS attacks and respond to them.</a:t>
            </a:r>
          </a:p>
          <a:p>
            <a:pPr algn="l">
              <a:buFont typeface="Arial" panose="020B0604020202020204" pitchFamily="34" charset="0"/>
              <a:buChar char="•"/>
            </a:pPr>
            <a:r>
              <a:rPr lang="en-US" b="0" i="0" dirty="0">
                <a:solidFill>
                  <a:srgbClr val="292929"/>
                </a:solidFill>
                <a:effectLst/>
                <a:latin typeface="source-serif-pro"/>
              </a:rPr>
              <a:t>Restrictions of user access by authentication/authorization.</a:t>
            </a:r>
          </a:p>
          <a:p>
            <a:pPr algn="l">
              <a:buFont typeface="Arial" panose="020B0604020202020204" pitchFamily="34" charset="0"/>
              <a:buChar char="•"/>
            </a:pPr>
            <a:r>
              <a:rPr lang="en-US" b="0" i="0" dirty="0">
                <a:solidFill>
                  <a:srgbClr val="292929"/>
                </a:solidFill>
                <a:effectLst/>
                <a:latin typeface="source-serif-pro"/>
              </a:rPr>
              <a:t>Prevention of SQL injection.</a:t>
            </a:r>
          </a:p>
          <a:p>
            <a:pPr algn="l">
              <a:buFont typeface="Arial" panose="020B0604020202020204" pitchFamily="34" charset="0"/>
              <a:buChar char="•"/>
            </a:pPr>
            <a:r>
              <a:rPr lang="en-US" b="0" i="0" dirty="0">
                <a:solidFill>
                  <a:srgbClr val="292929"/>
                </a:solidFill>
                <a:effectLst/>
                <a:latin typeface="source-serif-pro"/>
              </a:rPr>
              <a:t>Encryption of passwords and content.</a:t>
            </a:r>
          </a:p>
          <a:p>
            <a:pPr algn="l">
              <a:buFont typeface="Arial" panose="020B0604020202020204" pitchFamily="34" charset="0"/>
              <a:buChar char="•"/>
            </a:pPr>
            <a:r>
              <a:rPr lang="en-US" b="0" i="0" dirty="0">
                <a:solidFill>
                  <a:srgbClr val="292929"/>
                </a:solidFill>
                <a:effectLst/>
                <a:latin typeface="source-serif-pro"/>
              </a:rPr>
              <a:t>Secure connection.</a:t>
            </a:r>
          </a:p>
          <a:p>
            <a:endParaRPr lang="en-US" dirty="0"/>
          </a:p>
          <a:p>
            <a:r>
              <a:rPr lang="en-US" dirty="0"/>
              <a:t>https://medium.com/@nvashanin/quality-attributes-in-software-architecture-3844ea482732</a:t>
            </a:r>
          </a:p>
        </p:txBody>
      </p:sp>
      <p:sp>
        <p:nvSpPr>
          <p:cNvPr id="4" name="Slide Number Placeholder 3"/>
          <p:cNvSpPr>
            <a:spLocks noGrp="1"/>
          </p:cNvSpPr>
          <p:nvPr>
            <p:ph type="sldNum" sz="quarter" idx="5"/>
          </p:nvPr>
        </p:nvSpPr>
        <p:spPr/>
        <p:txBody>
          <a:bodyPr/>
          <a:lstStyle/>
          <a:p>
            <a:fld id="{24DDBC99-E585-47DD-8898-71E6D53BFA60}" type="slidenum">
              <a:rPr lang="en-US" smtClean="0"/>
              <a:t>19</a:t>
            </a:fld>
            <a:endParaRPr lang="en-US"/>
          </a:p>
        </p:txBody>
      </p:sp>
    </p:spTree>
    <p:extLst>
      <p:ext uri="{BB962C8B-B14F-4D97-AF65-F5344CB8AC3E}">
        <p14:creationId xmlns:p14="http://schemas.microsoft.com/office/powerpoint/2010/main" val="589906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77BB"/>
                </a:solidFill>
                <a:effectLst/>
                <a:latin typeface="Helvetica Neue"/>
              </a:rPr>
              <a:t>Maintainability</a:t>
            </a:r>
          </a:p>
          <a:p>
            <a:r>
              <a:rPr lang="en-US" dirty="0">
                <a:effectLst/>
              </a:rPr>
              <a:t>This characteristic represents the degree of effectiveness and efficiency with which a product or system can be modified to improve it, correct it or adapt it to changes in environment, and in requirements. This characteristic is composed of the following sub-characteristics:</a:t>
            </a:r>
          </a:p>
          <a:p>
            <a:pPr>
              <a:buFont typeface="Arial" panose="020B0604020202020204" pitchFamily="34" charset="0"/>
              <a:buChar char="•"/>
            </a:pPr>
            <a:r>
              <a:rPr lang="en-US" b="1" dirty="0">
                <a:effectLst/>
              </a:rPr>
              <a:t>Modularity -</a:t>
            </a:r>
            <a:r>
              <a:rPr lang="en-US" dirty="0">
                <a:effectLst/>
              </a:rPr>
              <a:t> Degree to which a system or computer program is composed of discrete components such that a change to one component has minimal impact on other components.</a:t>
            </a:r>
          </a:p>
          <a:p>
            <a:pPr>
              <a:buFont typeface="Arial" panose="020B0604020202020204" pitchFamily="34" charset="0"/>
              <a:buChar char="•"/>
            </a:pPr>
            <a:r>
              <a:rPr lang="en-US" b="1" dirty="0">
                <a:effectLst/>
              </a:rPr>
              <a:t>Reusability -</a:t>
            </a:r>
            <a:r>
              <a:rPr lang="en-US" dirty="0">
                <a:effectLst/>
              </a:rPr>
              <a:t> Degree to which an asset can be used in more than one system, or in building other assets.</a:t>
            </a:r>
          </a:p>
          <a:p>
            <a:pPr>
              <a:buFont typeface="Arial" panose="020B0604020202020204" pitchFamily="34" charset="0"/>
              <a:buChar char="•"/>
            </a:pPr>
            <a:r>
              <a:rPr lang="en-US" b="1" dirty="0" err="1">
                <a:effectLst/>
              </a:rPr>
              <a:t>Analysability</a:t>
            </a:r>
            <a:r>
              <a:rPr lang="en-US" b="1" dirty="0">
                <a:effectLst/>
              </a:rPr>
              <a:t> -</a:t>
            </a:r>
            <a:r>
              <a:rPr lang="en-US" dirty="0">
                <a:effectLst/>
              </a:rPr>
              <a:t> Degree of effectiveness and efficiency with which it is possible to assess the impact on a product or system of an intended change to one or more of its parts, or to diagnose a product for deficiencies or causes of failures, or to identify parts to be modified.</a:t>
            </a:r>
          </a:p>
          <a:p>
            <a:pPr>
              <a:buFont typeface="Arial" panose="020B0604020202020204" pitchFamily="34" charset="0"/>
              <a:buChar char="•"/>
            </a:pPr>
            <a:r>
              <a:rPr lang="en-US" b="1" dirty="0">
                <a:effectLst/>
              </a:rPr>
              <a:t>Modifiability -</a:t>
            </a:r>
            <a:r>
              <a:rPr lang="en-US" dirty="0">
                <a:effectLst/>
              </a:rPr>
              <a:t> Degree to which a product or system can be effectively and efficiently modified without introducing defects or degrading existing product quality.</a:t>
            </a:r>
          </a:p>
          <a:p>
            <a:pPr>
              <a:buFont typeface="Arial" panose="020B0604020202020204" pitchFamily="34" charset="0"/>
              <a:buChar char="•"/>
            </a:pPr>
            <a:r>
              <a:rPr lang="en-US" b="1" dirty="0">
                <a:effectLst/>
              </a:rPr>
              <a:t>Testability -</a:t>
            </a:r>
            <a:r>
              <a:rPr lang="en-US" dirty="0">
                <a:effectLst/>
              </a:rPr>
              <a:t> Degree of effectiveness and efficiency with which test criteria can be established for a system, product or component and tests can be performed to determine whether those criteria have been met.</a:t>
            </a:r>
          </a:p>
          <a:p>
            <a:pPr>
              <a:buFont typeface="Arial" panose="020B0604020202020204" pitchFamily="34" charset="0"/>
              <a:buChar char="•"/>
            </a:pPr>
            <a:endParaRPr lang="en-US" dirty="0">
              <a:effectLst/>
            </a:endParaRPr>
          </a:p>
          <a:p>
            <a:pPr>
              <a:buFont typeface="Arial" panose="020B0604020202020204" pitchFamily="34" charset="0"/>
              <a:buNone/>
            </a:pPr>
            <a:r>
              <a:rPr lang="en-US" dirty="0">
                <a:effectLst/>
              </a:rPr>
              <a:t>https://iso25000.com/index.php/en/iso-25000-standards/iso-25010?start=6</a:t>
            </a:r>
          </a:p>
          <a:p>
            <a:endParaRPr lang="en-US" dirty="0"/>
          </a:p>
          <a:p>
            <a:endParaRPr lang="en-US" dirty="0"/>
          </a:p>
          <a:p>
            <a:r>
              <a:rPr lang="en-US" b="1" i="0" dirty="0">
                <a:solidFill>
                  <a:srgbClr val="292929"/>
                </a:solidFill>
                <a:effectLst/>
                <a:latin typeface="source-serif-pro"/>
              </a:rPr>
              <a:t>Maintainability</a:t>
            </a:r>
            <a:r>
              <a:rPr lang="en-US" b="0" i="0" dirty="0">
                <a:solidFill>
                  <a:srgbClr val="292929"/>
                </a:solidFill>
                <a:effectLst/>
                <a:latin typeface="source-serif-pro"/>
              </a:rPr>
              <a:t> is the ability of the system to support changes. Changes can be related to new business requirements or the correction of old errors and affect system components or separate methods. Also, maintainability affects the time needed to restore the system after a failure. Excessive dependencies between components have a very negative effect on maintainability. In programming, there is a notion of anti-pattern </a:t>
            </a:r>
            <a:r>
              <a:rPr lang="en-US" b="0" i="0" u="sng" dirty="0">
                <a:effectLst/>
                <a:latin typeface="source-serif-pro"/>
                <a:hlinkClick r:id="rId3"/>
              </a:rPr>
              <a:t>spaghetti code</a:t>
            </a:r>
            <a:r>
              <a:rPr lang="en-US" b="0" i="0" dirty="0">
                <a:solidFill>
                  <a:srgbClr val="292929"/>
                </a:solidFill>
                <a:effectLst/>
                <a:latin typeface="source-serif-pro"/>
              </a:rPr>
              <a:t>, which means excessive coherence in the code. In architecture, there is no such thing, but architecture is very close to programming in this sense. It is because of the maintainability attribute that such concepts as separation of responsibility, microservice architectures, and modularity have appeared. At the same time, this attribute affects not only development processes but also management processes (for example, splitting teams into product-related parts).</a:t>
            </a:r>
          </a:p>
          <a:p>
            <a:endParaRPr lang="en-US" b="0" i="0" dirty="0">
              <a:solidFill>
                <a:srgbClr val="292929"/>
              </a:solidFill>
              <a:effectLst/>
              <a:latin typeface="source-serif-pro"/>
            </a:endParaRPr>
          </a:p>
          <a:p>
            <a:r>
              <a:rPr lang="en-US" b="0" i="0" dirty="0">
                <a:solidFill>
                  <a:srgbClr val="292929"/>
                </a:solidFill>
                <a:effectLst/>
                <a:latin typeface="source-serif-pro"/>
              </a:rPr>
              <a:t>https://medium.com/@nvashanin/quality-attributes-in-software-architecture-3844ea482732</a:t>
            </a:r>
          </a:p>
          <a:p>
            <a:endParaRPr lang="en-US" b="0" i="0" dirty="0">
              <a:solidFill>
                <a:srgbClr val="292929"/>
              </a:solidFill>
              <a:effectLst/>
              <a:latin typeface="source-serif-pro"/>
            </a:endParaRPr>
          </a:p>
          <a:p>
            <a:endParaRPr lang="en-US" b="0" i="0" dirty="0">
              <a:solidFill>
                <a:srgbClr val="292929"/>
              </a:solidFill>
              <a:effectLst/>
              <a:latin typeface="source-serif-pro"/>
            </a:endParaRPr>
          </a:p>
          <a:p>
            <a:pPr algn="l"/>
            <a:r>
              <a:rPr lang="en-US" b="1" i="0" dirty="0">
                <a:solidFill>
                  <a:srgbClr val="3A3A3A"/>
                </a:solidFill>
                <a:effectLst/>
                <a:latin typeface="Work Sans" pitchFamily="2" charset="0"/>
              </a:rPr>
              <a:t>#2) Maintainability</a:t>
            </a:r>
          </a:p>
          <a:p>
            <a:pPr algn="l"/>
            <a:r>
              <a:rPr lang="en-US" b="0" i="0" dirty="0">
                <a:solidFill>
                  <a:srgbClr val="3A3A3A"/>
                </a:solidFill>
                <a:effectLst/>
                <a:latin typeface="Work Sans" pitchFamily="2" charset="0"/>
              </a:rPr>
              <a:t>It is the ease with which a software developer is able to fix flaws in the existing functionality without impacting other components of the software system. It also considers the ease with which a developer can add new features, update existing features or upgrade the system with new technology.</a:t>
            </a:r>
          </a:p>
          <a:p>
            <a:pPr algn="l"/>
            <a:r>
              <a:rPr lang="en-US" b="0" i="0" dirty="0">
                <a:solidFill>
                  <a:srgbClr val="3A3A3A"/>
                </a:solidFill>
                <a:effectLst/>
                <a:latin typeface="Work Sans" pitchFamily="2" charset="0"/>
              </a:rPr>
              <a:t>Software maintainability is achieved through adherence to software architectural rules and consistency across the application.</a:t>
            </a:r>
          </a:p>
          <a:p>
            <a:pPr algn="l"/>
            <a:r>
              <a:rPr lang="en-US" b="0" i="0" dirty="0">
                <a:solidFill>
                  <a:srgbClr val="3A3A3A"/>
                </a:solidFill>
                <a:effectLst/>
                <a:latin typeface="Work Sans" pitchFamily="2" charset="0"/>
              </a:rPr>
              <a:t>The purpose of having this attribute is to make the maintenance of software applications easy and cost-effective.</a:t>
            </a:r>
          </a:p>
          <a:p>
            <a:pPr algn="l"/>
            <a:r>
              <a:rPr lang="en-US" b="1" i="0" dirty="0">
                <a:solidFill>
                  <a:srgbClr val="3A3A3A"/>
                </a:solidFill>
                <a:effectLst/>
                <a:latin typeface="Work Sans" pitchFamily="2" charset="0"/>
              </a:rPr>
              <a:t>The software industry typically uses some of the following common maintenance types:</a:t>
            </a:r>
            <a:endParaRPr lang="en-US" b="0" i="0" dirty="0">
              <a:solidFill>
                <a:srgbClr val="3A3A3A"/>
              </a:solidFill>
              <a:effectLst/>
              <a:latin typeface="Work Sans" pitchFamily="2" charset="0"/>
            </a:endParaRPr>
          </a:p>
          <a:p>
            <a:pPr algn="l">
              <a:buFont typeface="Arial" panose="020B0604020202020204" pitchFamily="34" charset="0"/>
              <a:buChar char="•"/>
            </a:pPr>
            <a:r>
              <a:rPr lang="en-US" b="1" i="0" dirty="0">
                <a:solidFill>
                  <a:srgbClr val="3A3A3A"/>
                </a:solidFill>
                <a:effectLst/>
                <a:latin typeface="Work Sans" pitchFamily="2" charset="0"/>
              </a:rPr>
              <a:t>Corrective:</a:t>
            </a:r>
            <a:r>
              <a:rPr lang="en-US" b="0" i="0" dirty="0">
                <a:solidFill>
                  <a:srgbClr val="3A3A3A"/>
                </a:solidFill>
                <a:effectLst/>
                <a:latin typeface="Work Sans" pitchFamily="2" charset="0"/>
              </a:rPr>
              <a:t> This is the most essential type, where in developer(s) analyses the detected bug and implements a fix for it.</a:t>
            </a:r>
          </a:p>
          <a:p>
            <a:pPr algn="l">
              <a:buFont typeface="Arial" panose="020B0604020202020204" pitchFamily="34" charset="0"/>
              <a:buChar char="•"/>
            </a:pPr>
            <a:r>
              <a:rPr lang="en-US" b="1" i="0" dirty="0">
                <a:solidFill>
                  <a:srgbClr val="3A3A3A"/>
                </a:solidFill>
                <a:effectLst/>
                <a:latin typeface="Work Sans" pitchFamily="2" charset="0"/>
              </a:rPr>
              <a:t>Adaptive:</a:t>
            </a:r>
            <a:r>
              <a:rPr lang="en-US" b="0" i="0" dirty="0">
                <a:solidFill>
                  <a:srgbClr val="3A3A3A"/>
                </a:solidFill>
                <a:effectLst/>
                <a:latin typeface="Work Sans" pitchFamily="2" charset="0"/>
              </a:rPr>
              <a:t> In this case, the application might be migrated for the use of a different database or technology (e.g. MS SQL to PostgreSQL; from C++ to C#).</a:t>
            </a:r>
          </a:p>
          <a:p>
            <a:pPr algn="l">
              <a:buFont typeface="Arial" panose="020B0604020202020204" pitchFamily="34" charset="0"/>
              <a:buChar char="•"/>
            </a:pPr>
            <a:r>
              <a:rPr lang="en-US" b="1" i="0" dirty="0">
                <a:solidFill>
                  <a:srgbClr val="3A3A3A"/>
                </a:solidFill>
                <a:effectLst/>
                <a:latin typeface="Work Sans" pitchFamily="2" charset="0"/>
              </a:rPr>
              <a:t>Preventive:</a:t>
            </a:r>
            <a:r>
              <a:rPr lang="en-US" b="0" i="0" dirty="0">
                <a:solidFill>
                  <a:srgbClr val="3A3A3A"/>
                </a:solidFill>
                <a:effectLst/>
                <a:latin typeface="Work Sans" pitchFamily="2" charset="0"/>
              </a:rPr>
              <a:t> Preventive bugs or failures might be a very difficult task. But by implementing proper coding standards, documenting code, avoiding complex code, and doing enough testing, certainly errors can be reduced.</a:t>
            </a:r>
          </a:p>
          <a:p>
            <a:pPr algn="l">
              <a:buFont typeface="Arial" panose="020B0604020202020204" pitchFamily="34" charset="0"/>
              <a:buChar char="•"/>
            </a:pPr>
            <a:r>
              <a:rPr lang="en-US" b="1" i="0" dirty="0">
                <a:solidFill>
                  <a:srgbClr val="3A3A3A"/>
                </a:solidFill>
                <a:effectLst/>
                <a:latin typeface="Work Sans" pitchFamily="2" charset="0"/>
              </a:rPr>
              <a:t>Perfective:</a:t>
            </a:r>
            <a:r>
              <a:rPr lang="en-US" b="0" i="0" dirty="0">
                <a:solidFill>
                  <a:srgbClr val="3A3A3A"/>
                </a:solidFill>
                <a:effectLst/>
                <a:latin typeface="Work Sans" pitchFamily="2" charset="0"/>
              </a:rPr>
              <a:t> This could involve code refactoring. The idea is to improve the existing code and thereby the feature/functionality.</a:t>
            </a:r>
          </a:p>
          <a:p>
            <a:pPr algn="l"/>
            <a:r>
              <a:rPr lang="en-US" b="1" i="0" u="sng" dirty="0">
                <a:solidFill>
                  <a:srgbClr val="3A3A3A"/>
                </a:solidFill>
                <a:effectLst/>
                <a:latin typeface="Work Sans" pitchFamily="2" charset="0"/>
              </a:rPr>
              <a:t>Example</a:t>
            </a:r>
            <a:r>
              <a:rPr lang="en-US" b="1" i="0" dirty="0">
                <a:solidFill>
                  <a:srgbClr val="3A3A3A"/>
                </a:solidFill>
                <a:effectLst/>
                <a:latin typeface="Work Sans" pitchFamily="2" charset="0"/>
              </a:rPr>
              <a:t>:</a:t>
            </a:r>
            <a:r>
              <a:rPr lang="en-US" b="0" i="0" dirty="0">
                <a:solidFill>
                  <a:srgbClr val="3A3A3A"/>
                </a:solidFill>
                <a:effectLst/>
                <a:latin typeface="Work Sans" pitchFamily="2" charset="0"/>
              </a:rPr>
              <a:t> Due to the intricate nature of the code, implementing a new GDPR in the legacy product (running for more than 20 years) was a true headache for the developers.</a:t>
            </a:r>
          </a:p>
          <a:p>
            <a:pPr algn="l"/>
            <a:r>
              <a:rPr lang="en-US" b="1" i="0" u="sng" dirty="0">
                <a:solidFill>
                  <a:srgbClr val="3A3A3A"/>
                </a:solidFill>
                <a:effectLst/>
                <a:latin typeface="Work Sans" pitchFamily="2" charset="0"/>
              </a:rPr>
              <a:t>Possible check</a:t>
            </a:r>
            <a:r>
              <a:rPr lang="en-US" b="1" i="0" dirty="0">
                <a:solidFill>
                  <a:srgbClr val="3A3A3A"/>
                </a:solidFill>
                <a:effectLst/>
                <a:latin typeface="Work Sans" pitchFamily="2" charset="0"/>
              </a:rPr>
              <a:t>:</a:t>
            </a:r>
            <a:r>
              <a:rPr lang="en-US" b="0" i="0" dirty="0">
                <a:solidFill>
                  <a:srgbClr val="3A3A3A"/>
                </a:solidFill>
                <a:effectLst/>
                <a:latin typeface="Work Sans" pitchFamily="2" charset="0"/>
              </a:rPr>
              <a:t> Software developer(s) should write the code as simple as possible and add comments in the code (in-line or block comments) wherever necessary.</a:t>
            </a:r>
          </a:p>
          <a:p>
            <a:endParaRPr lang="en-US" b="0" i="0" dirty="0">
              <a:solidFill>
                <a:srgbClr val="292929"/>
              </a:solidFill>
              <a:effectLst/>
              <a:latin typeface="source-serif-pro"/>
            </a:endParaRPr>
          </a:p>
          <a:p>
            <a:endParaRPr lang="en-US" b="0" i="0" dirty="0">
              <a:solidFill>
                <a:srgbClr val="292929"/>
              </a:solidFill>
              <a:effectLst/>
              <a:latin typeface="source-serif-pro"/>
            </a:endParaRPr>
          </a:p>
          <a:p>
            <a:r>
              <a:rPr lang="en-US" dirty="0"/>
              <a:t>https://www.softwaretestinghelp.com/what-are-the-quality-attributes/</a:t>
            </a:r>
          </a:p>
        </p:txBody>
      </p:sp>
      <p:sp>
        <p:nvSpPr>
          <p:cNvPr id="4" name="Slide Number Placeholder 3"/>
          <p:cNvSpPr>
            <a:spLocks noGrp="1"/>
          </p:cNvSpPr>
          <p:nvPr>
            <p:ph type="sldNum" sz="quarter" idx="5"/>
          </p:nvPr>
        </p:nvSpPr>
        <p:spPr/>
        <p:txBody>
          <a:bodyPr/>
          <a:lstStyle/>
          <a:p>
            <a:fld id="{24DDBC99-E585-47DD-8898-71E6D53BFA60}" type="slidenum">
              <a:rPr lang="en-US" smtClean="0"/>
              <a:t>20</a:t>
            </a:fld>
            <a:endParaRPr lang="en-US"/>
          </a:p>
        </p:txBody>
      </p:sp>
    </p:spTree>
    <p:extLst>
      <p:ext uri="{BB962C8B-B14F-4D97-AF65-F5344CB8AC3E}">
        <p14:creationId xmlns:p14="http://schemas.microsoft.com/office/powerpoint/2010/main" val="37939192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77BB"/>
                </a:solidFill>
                <a:effectLst/>
                <a:latin typeface="Helvetica Neue"/>
              </a:rPr>
              <a:t>Portability</a:t>
            </a:r>
          </a:p>
          <a:p>
            <a:r>
              <a:rPr lang="en-US" dirty="0">
                <a:effectLst/>
              </a:rPr>
              <a:t>Degree of effectiveness and efficiency with which a system, product or component can be transferred from one hardware, software or other operational or usage environment to another. This characteristic is composed of the following sub-characteristics:</a:t>
            </a:r>
          </a:p>
          <a:p>
            <a:pPr>
              <a:buFont typeface="Arial" panose="020B0604020202020204" pitchFamily="34" charset="0"/>
              <a:buChar char="•"/>
            </a:pPr>
            <a:r>
              <a:rPr lang="en-US" b="1" dirty="0">
                <a:effectLst/>
              </a:rPr>
              <a:t>Adaptability -</a:t>
            </a:r>
            <a:r>
              <a:rPr lang="en-US" dirty="0">
                <a:effectLst/>
              </a:rPr>
              <a:t> Degree to which a product or system can effectively and efficiently be adapted for different or evolving hardware, software or other operational or usage environments.</a:t>
            </a:r>
          </a:p>
          <a:p>
            <a:pPr>
              <a:buFont typeface="Arial" panose="020B0604020202020204" pitchFamily="34" charset="0"/>
              <a:buChar char="•"/>
            </a:pPr>
            <a:r>
              <a:rPr lang="en-US" b="1" dirty="0" err="1">
                <a:effectLst/>
              </a:rPr>
              <a:t>Installability</a:t>
            </a:r>
            <a:r>
              <a:rPr lang="en-US" b="1" dirty="0">
                <a:effectLst/>
              </a:rPr>
              <a:t> -</a:t>
            </a:r>
            <a:r>
              <a:rPr lang="en-US" dirty="0">
                <a:effectLst/>
              </a:rPr>
              <a:t> Degree of effectiveness and efficiency with which a product or system can be successfully installed and/or uninstalled in a specified environment.</a:t>
            </a:r>
          </a:p>
          <a:p>
            <a:pPr>
              <a:buFont typeface="Arial" panose="020B0604020202020204" pitchFamily="34" charset="0"/>
              <a:buChar char="•"/>
            </a:pPr>
            <a:r>
              <a:rPr lang="en-US" b="1" dirty="0">
                <a:effectLst/>
              </a:rPr>
              <a:t>Replaceability -</a:t>
            </a:r>
            <a:r>
              <a:rPr lang="en-US" dirty="0">
                <a:effectLst/>
              </a:rPr>
              <a:t> Degree to which a product can replace another specified software product for the same purpose in the same environment.</a:t>
            </a:r>
          </a:p>
          <a:p>
            <a:endParaRPr lang="en-US" dirty="0"/>
          </a:p>
          <a:p>
            <a:r>
              <a:rPr lang="en-US" dirty="0"/>
              <a:t>https://iso25000.com/index.php/en/iso-25000-standards/iso-25010?start=6</a:t>
            </a:r>
          </a:p>
          <a:p>
            <a:endParaRPr lang="en-US" dirty="0"/>
          </a:p>
          <a:p>
            <a:pPr algn="l"/>
            <a:r>
              <a:rPr lang="en-US" b="1" i="0" dirty="0">
                <a:solidFill>
                  <a:srgbClr val="3A3A3A"/>
                </a:solidFill>
                <a:effectLst/>
                <a:latin typeface="Work Sans" pitchFamily="2" charset="0"/>
              </a:rPr>
              <a:t>#4) Portability</a:t>
            </a:r>
          </a:p>
          <a:p>
            <a:pPr algn="l"/>
            <a:r>
              <a:rPr lang="en-US" b="0" i="0" dirty="0">
                <a:solidFill>
                  <a:srgbClr val="3A3A3A"/>
                </a:solidFill>
                <a:effectLst/>
                <a:latin typeface="Work Sans" pitchFamily="2" charset="0"/>
              </a:rPr>
              <a:t>It refers to the extent to which a system or its components can be migrated (transported) to other environments consisting of different hardware and/or different software (operating system). The </a:t>
            </a:r>
            <a:r>
              <a:rPr lang="en-US" b="0" i="0" u="none" strike="noStrike" dirty="0">
                <a:solidFill>
                  <a:srgbClr val="ED0000"/>
                </a:solidFill>
                <a:effectLst/>
                <a:latin typeface="Work Sans" pitchFamily="2" charset="0"/>
                <a:hlinkClick r:id="rId3"/>
              </a:rPr>
              <a:t>importance of software portability</a:t>
            </a:r>
            <a:r>
              <a:rPr lang="en-US" b="0" i="0" dirty="0">
                <a:solidFill>
                  <a:srgbClr val="3A3A3A"/>
                </a:solidFill>
                <a:effectLst/>
                <a:latin typeface="Work Sans" pitchFamily="2" charset="0"/>
              </a:rPr>
              <a:t> should not be underestimated.</a:t>
            </a:r>
          </a:p>
          <a:p>
            <a:pPr algn="l"/>
            <a:r>
              <a:rPr lang="en-US" b="1" i="0" dirty="0">
                <a:solidFill>
                  <a:srgbClr val="3A3A3A"/>
                </a:solidFill>
                <a:effectLst/>
                <a:latin typeface="Work Sans" pitchFamily="2" charset="0"/>
              </a:rPr>
              <a:t>Sub-attributes for portability are listed below:</a:t>
            </a:r>
            <a:endParaRPr lang="en-US" b="0" i="0" dirty="0">
              <a:solidFill>
                <a:srgbClr val="3A3A3A"/>
              </a:solidFill>
              <a:effectLst/>
              <a:latin typeface="Work Sans" pitchFamily="2" charset="0"/>
            </a:endParaRPr>
          </a:p>
          <a:p>
            <a:pPr algn="l">
              <a:buFont typeface="Arial" panose="020B0604020202020204" pitchFamily="34" charset="0"/>
              <a:buChar char="•"/>
            </a:pPr>
            <a:r>
              <a:rPr lang="en-US" b="1" i="0" dirty="0">
                <a:solidFill>
                  <a:srgbClr val="3A3A3A"/>
                </a:solidFill>
                <a:effectLst/>
                <a:latin typeface="Work Sans" pitchFamily="2" charset="0"/>
              </a:rPr>
              <a:t>Adaptability:</a:t>
            </a:r>
            <a:r>
              <a:rPr lang="en-US" b="0" i="0" dirty="0">
                <a:solidFill>
                  <a:srgbClr val="3A3A3A"/>
                </a:solidFill>
                <a:effectLst/>
                <a:latin typeface="Work Sans" pitchFamily="2" charset="0"/>
              </a:rPr>
              <a:t> It refers to how easily a software system can be adapted to new hardware, software, or another environment.</a:t>
            </a:r>
          </a:p>
          <a:p>
            <a:pPr algn="l">
              <a:buFont typeface="Arial" panose="020B0604020202020204" pitchFamily="34" charset="0"/>
              <a:buChar char="•"/>
            </a:pPr>
            <a:r>
              <a:rPr lang="en-US" b="1" i="0" dirty="0">
                <a:solidFill>
                  <a:srgbClr val="3A3A3A"/>
                </a:solidFill>
                <a:effectLst/>
                <a:latin typeface="Work Sans" pitchFamily="2" charset="0"/>
              </a:rPr>
              <a:t>Replaceability:</a:t>
            </a:r>
            <a:r>
              <a:rPr lang="en-US" b="0" i="0" dirty="0">
                <a:solidFill>
                  <a:srgbClr val="3A3A3A"/>
                </a:solidFill>
                <a:effectLst/>
                <a:latin typeface="Work Sans" pitchFamily="2" charset="0"/>
              </a:rPr>
              <a:t> It refers to how effectively one software product can replace another software solution designed for the same purpose. It is the capability of one software component to be replaced by another one.</a:t>
            </a:r>
          </a:p>
          <a:p>
            <a:pPr algn="l">
              <a:buFont typeface="Arial" panose="020B0604020202020204" pitchFamily="34" charset="0"/>
              <a:buChar char="•"/>
            </a:pPr>
            <a:r>
              <a:rPr lang="en-US" b="1" i="0" dirty="0" err="1">
                <a:solidFill>
                  <a:srgbClr val="3A3A3A"/>
                </a:solidFill>
                <a:effectLst/>
                <a:latin typeface="Work Sans" pitchFamily="2" charset="0"/>
              </a:rPr>
              <a:t>Installability</a:t>
            </a:r>
            <a:r>
              <a:rPr lang="en-US" b="1" i="0" dirty="0">
                <a:solidFill>
                  <a:srgbClr val="3A3A3A"/>
                </a:solidFill>
                <a:effectLst/>
                <a:latin typeface="Work Sans" pitchFamily="2" charset="0"/>
              </a:rPr>
              <a:t>:</a:t>
            </a:r>
            <a:r>
              <a:rPr lang="en-US" b="0" i="0" dirty="0">
                <a:solidFill>
                  <a:srgbClr val="3A3A3A"/>
                </a:solidFill>
                <a:effectLst/>
                <a:latin typeface="Work Sans" pitchFamily="2" charset="0"/>
              </a:rPr>
              <a:t> It specifies the ease with which a software solution can be installed or uninstalled in a given environment.</a:t>
            </a:r>
          </a:p>
          <a:p>
            <a:pPr algn="l">
              <a:buFont typeface="Arial" panose="020B0604020202020204" pitchFamily="34" charset="0"/>
              <a:buChar char="•"/>
            </a:pPr>
            <a:r>
              <a:rPr lang="en-US" b="1" i="0" dirty="0">
                <a:solidFill>
                  <a:srgbClr val="3A3A3A"/>
                </a:solidFill>
                <a:effectLst/>
                <a:latin typeface="Work Sans" pitchFamily="2" charset="0"/>
              </a:rPr>
              <a:t>Compatibility (Co-existence):</a:t>
            </a:r>
            <a:r>
              <a:rPr lang="en-US" b="0" i="0" dirty="0">
                <a:solidFill>
                  <a:srgbClr val="3A3A3A"/>
                </a:solidFill>
                <a:effectLst/>
                <a:latin typeface="Work Sans" pitchFamily="2" charset="0"/>
              </a:rPr>
              <a:t> It is the degree to which multiple, unrelated software systems and/or components co-exist in the same environment.</a:t>
            </a:r>
          </a:p>
          <a:p>
            <a:pPr algn="l"/>
            <a:r>
              <a:rPr lang="en-US" b="0" i="1" dirty="0">
                <a:solidFill>
                  <a:srgbClr val="3A3A3A"/>
                </a:solidFill>
                <a:effectLst/>
                <a:latin typeface="Work Sans" pitchFamily="2" charset="0"/>
              </a:rPr>
              <a:t>[image </a:t>
            </a:r>
            <a:r>
              <a:rPr lang="en-US" b="0" i="1" u="none" strike="noStrike" dirty="0">
                <a:solidFill>
                  <a:srgbClr val="ED0000"/>
                </a:solidFill>
                <a:effectLst/>
                <a:latin typeface="Work Sans" pitchFamily="2" charset="0"/>
                <a:hlinkClick r:id="rId4"/>
              </a:rPr>
              <a:t>source</a:t>
            </a:r>
            <a:r>
              <a:rPr lang="en-US" b="0" i="1" dirty="0">
                <a:solidFill>
                  <a:srgbClr val="3A3A3A"/>
                </a:solidFill>
                <a:effectLst/>
                <a:latin typeface="Work Sans" pitchFamily="2" charset="0"/>
              </a:rPr>
              <a:t>]</a:t>
            </a:r>
            <a:endParaRPr lang="en-US" b="0" i="0" dirty="0">
              <a:solidFill>
                <a:srgbClr val="3A3A3A"/>
              </a:solidFill>
              <a:effectLst/>
              <a:latin typeface="Work Sans" pitchFamily="2" charset="0"/>
            </a:endParaRPr>
          </a:p>
          <a:p>
            <a:pPr algn="l"/>
            <a:r>
              <a:rPr lang="en-US" b="1" i="0" u="sng" dirty="0">
                <a:solidFill>
                  <a:srgbClr val="3A3A3A"/>
                </a:solidFill>
                <a:effectLst/>
                <a:latin typeface="Work Sans" pitchFamily="2" charset="0"/>
              </a:rPr>
              <a:t>Example</a:t>
            </a:r>
            <a:r>
              <a:rPr lang="en-US" b="1" i="0" dirty="0">
                <a:solidFill>
                  <a:srgbClr val="3A3A3A"/>
                </a:solidFill>
                <a:effectLst/>
                <a:latin typeface="Work Sans" pitchFamily="2" charset="0"/>
              </a:rPr>
              <a:t>:</a:t>
            </a:r>
            <a:r>
              <a:rPr lang="en-US" b="0" i="0" dirty="0">
                <a:solidFill>
                  <a:srgbClr val="3A3A3A"/>
                </a:solidFill>
                <a:effectLst/>
                <a:latin typeface="Work Sans" pitchFamily="2" charset="0"/>
              </a:rPr>
              <a:t> Mobile version of event booking software was working fine on Android but had issues with context menus on iOS (iPhone as well as iPad)</a:t>
            </a:r>
          </a:p>
          <a:p>
            <a:pPr algn="l"/>
            <a:r>
              <a:rPr lang="en-US" b="1" i="0" u="sng" dirty="0">
                <a:solidFill>
                  <a:srgbClr val="3A3A3A"/>
                </a:solidFill>
                <a:effectLst/>
                <a:latin typeface="Work Sans" pitchFamily="2" charset="0"/>
              </a:rPr>
              <a:t>Possible Check</a:t>
            </a:r>
            <a:r>
              <a:rPr lang="en-US" b="1" i="0" dirty="0">
                <a:solidFill>
                  <a:srgbClr val="3A3A3A"/>
                </a:solidFill>
                <a:effectLst/>
                <a:latin typeface="Work Sans" pitchFamily="2" charset="0"/>
              </a:rPr>
              <a:t>:</a:t>
            </a:r>
            <a:r>
              <a:rPr lang="en-US" b="0" i="0" dirty="0">
                <a:solidFill>
                  <a:srgbClr val="3A3A3A"/>
                </a:solidFill>
                <a:effectLst/>
                <a:latin typeface="Work Sans" pitchFamily="2" charset="0"/>
              </a:rPr>
              <a:t> During the development phase, software portability should be given careful consideration. There should be a clear and generalized abstraction between business logic and system interfaces. CSS/styling should be implemented with diverse OS platforms in mind, </a:t>
            </a:r>
            <a:r>
              <a:rPr lang="en-US" b="1" i="0" dirty="0">
                <a:solidFill>
                  <a:srgbClr val="3A3A3A"/>
                </a:solidFill>
                <a:effectLst/>
                <a:latin typeface="Work Sans" pitchFamily="2" charset="0"/>
              </a:rPr>
              <a:t>for example,</a:t>
            </a:r>
            <a:r>
              <a:rPr lang="en-US" b="0" i="0" dirty="0">
                <a:solidFill>
                  <a:srgbClr val="3A3A3A"/>
                </a:solidFill>
                <a:effectLst/>
                <a:latin typeface="Work Sans" pitchFamily="2" charset="0"/>
              </a:rPr>
              <a:t> </a:t>
            </a:r>
            <a:r>
              <a:rPr lang="en-US" b="0" i="0" u="none" strike="noStrike" dirty="0">
                <a:solidFill>
                  <a:srgbClr val="ED0000"/>
                </a:solidFill>
                <a:effectLst/>
                <a:latin typeface="Work Sans" pitchFamily="2" charset="0"/>
                <a:hlinkClick r:id="rId5"/>
              </a:rPr>
              <a:t>Portability testing</a:t>
            </a:r>
            <a:r>
              <a:rPr lang="en-US" b="0" i="0" dirty="0">
                <a:solidFill>
                  <a:srgbClr val="3A3A3A"/>
                </a:solidFill>
                <a:effectLst/>
                <a:latin typeface="Work Sans" pitchFamily="2" charset="0"/>
              </a:rPr>
              <a:t> should be given enough importance.</a:t>
            </a:r>
          </a:p>
          <a:p>
            <a:endParaRPr lang="en-US" dirty="0"/>
          </a:p>
          <a:p>
            <a:r>
              <a:rPr lang="en-US" dirty="0"/>
              <a:t>https://www.softwaretestinghelp.com/what-are-the-quality-attributes/</a:t>
            </a:r>
          </a:p>
        </p:txBody>
      </p:sp>
      <p:sp>
        <p:nvSpPr>
          <p:cNvPr id="4" name="Slide Number Placeholder 3"/>
          <p:cNvSpPr>
            <a:spLocks noGrp="1"/>
          </p:cNvSpPr>
          <p:nvPr>
            <p:ph type="sldNum" sz="quarter" idx="5"/>
          </p:nvPr>
        </p:nvSpPr>
        <p:spPr/>
        <p:txBody>
          <a:bodyPr/>
          <a:lstStyle/>
          <a:p>
            <a:fld id="{24DDBC99-E585-47DD-8898-71E6D53BFA60}" type="slidenum">
              <a:rPr lang="en-US" smtClean="0"/>
              <a:t>21</a:t>
            </a:fld>
            <a:endParaRPr lang="en-US"/>
          </a:p>
        </p:txBody>
      </p:sp>
    </p:spTree>
    <p:extLst>
      <p:ext uri="{BB962C8B-B14F-4D97-AF65-F5344CB8AC3E}">
        <p14:creationId xmlns:p14="http://schemas.microsoft.com/office/powerpoint/2010/main" val="2960706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Requisitos No Funcionales</a:t>
            </a:r>
          </a:p>
          <a:p>
            <a:pPr marL="171450" indent="-171450">
              <a:buFontTx/>
              <a:buChar char="-"/>
            </a:pPr>
            <a:r>
              <a:rPr lang="es-CO" dirty="0"/>
              <a:t>Los requisitos no funcionales (NFR) definen los criterios utilizados para evaluar el sistema en su conjunto, pero no un comportamiento específico. También se denominan atributos de calidad y se describen en detalle en las especificaciones de arquitectura.</a:t>
            </a:r>
          </a:p>
          <a:p>
            <a:pPr marL="171450" indent="-171450">
              <a:buFontTx/>
              <a:buChar char="-"/>
            </a:pPr>
            <a:r>
              <a:rPr lang="es-CO" dirty="0"/>
              <a:t>Todos los NFR se pueden dividir en dos categorías principales:</a:t>
            </a:r>
          </a:p>
          <a:p>
            <a:pPr marL="628650" lvl="1" indent="-171450">
              <a:buFontTx/>
              <a:buChar char="-"/>
            </a:pPr>
            <a:r>
              <a:rPr lang="es-CO" dirty="0"/>
              <a:t>NFR que afectan el comportamiento, el diseño y la interfaz de usuario del sistema durante el funcionamiento.</a:t>
            </a:r>
          </a:p>
          <a:p>
            <a:pPr marL="628650" lvl="1" indent="-171450">
              <a:buFontTx/>
              <a:buChar char="-"/>
            </a:pPr>
            <a:r>
              <a:rPr lang="es-CO" dirty="0"/>
              <a:t>NFR que afectan el desarrollo y el soporte del sistema.</a:t>
            </a:r>
          </a:p>
          <a:p>
            <a:r>
              <a:rPr lang="es-CO" dirty="0"/>
              <a:t>Ejemplos:</a:t>
            </a:r>
          </a:p>
          <a:p>
            <a:pPr marL="171450" indent="-171450">
              <a:buFontTx/>
              <a:buChar char="-"/>
            </a:pPr>
            <a:r>
              <a:rPr lang="es-CO" dirty="0"/>
              <a:t>Las páginas del sitio web deben cargar en 3 segundos con un número total de usuarios simultáneos inferior a 5000.</a:t>
            </a:r>
          </a:p>
          <a:p>
            <a:pPr marL="171450" indent="-171450">
              <a:buFontTx/>
              <a:buChar char="-"/>
            </a:pPr>
            <a:r>
              <a:rPr lang="es-CO" dirty="0"/>
              <a:t>El sistema debe ser capaz de gestionar 20 millones de usuarios sin que se vea afectado su rendimiento.</a:t>
            </a:r>
            <a:endParaRPr lang="en-US" dirty="0"/>
          </a:p>
        </p:txBody>
      </p:sp>
      <p:sp>
        <p:nvSpPr>
          <p:cNvPr id="4" name="Slide Number Placeholder 3"/>
          <p:cNvSpPr>
            <a:spLocks noGrp="1"/>
          </p:cNvSpPr>
          <p:nvPr>
            <p:ph type="sldNum" sz="quarter" idx="5"/>
          </p:nvPr>
        </p:nvSpPr>
        <p:spPr/>
        <p:txBody>
          <a:bodyPr/>
          <a:lstStyle/>
          <a:p>
            <a:fld id="{24DDBC99-E585-47DD-8898-71E6D53BFA60}" type="slidenum">
              <a:rPr lang="en-US" smtClean="0"/>
              <a:t>6</a:t>
            </a:fld>
            <a:endParaRPr lang="en-US"/>
          </a:p>
        </p:txBody>
      </p:sp>
    </p:spTree>
    <p:extLst>
      <p:ext uri="{BB962C8B-B14F-4D97-AF65-F5344CB8AC3E}">
        <p14:creationId xmlns:p14="http://schemas.microsoft.com/office/powerpoint/2010/main" val="46176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latin typeface="Consolas" panose="020B0609020204030204" pitchFamily="49" charset="0"/>
                <a:cs typeface="Arial" panose="020B0604020202020204" pitchFamily="34" charset="0"/>
              </a:rPr>
              <a:t>| Categoría 	               | Requisitos funcionales                                          | Requisitos no funcionales                                          |</a:t>
            </a:r>
          </a:p>
          <a:p>
            <a:r>
              <a:rPr lang="es-CO" dirty="0">
                <a:latin typeface="Consolas" panose="020B0609020204030204" pitchFamily="49" charset="0"/>
                <a:cs typeface="Arial" panose="020B0604020202020204" pitchFamily="34" charset="0"/>
              </a:rPr>
              <a:t>|--------------------------|------------------------------------------------------|----------------------------------------------------------|</a:t>
            </a:r>
          </a:p>
          <a:p>
            <a:r>
              <a:rPr lang="es-CO" dirty="0">
                <a:latin typeface="Consolas" panose="020B0609020204030204" pitchFamily="49" charset="0"/>
                <a:cs typeface="Arial" panose="020B0604020202020204" pitchFamily="34" charset="0"/>
              </a:rPr>
              <a:t>| Objetivo 	               | Describir qué hace el producto                            | Describir cómo funciona el producto                        |</a:t>
            </a:r>
          </a:p>
          <a:p>
            <a:pPr marL="0" marR="0" lvl="0" indent="0" algn="l" defTabSz="914400" rtl="0" eaLnBrk="1" fontAlgn="auto" latinLnBrk="0" hangingPunct="1">
              <a:lnSpc>
                <a:spcPct val="100000"/>
              </a:lnSpc>
              <a:spcBef>
                <a:spcPts val="0"/>
              </a:spcBef>
              <a:spcAft>
                <a:spcPts val="0"/>
              </a:spcAft>
              <a:buClrTx/>
              <a:buSzTx/>
              <a:buFontTx/>
              <a:buNone/>
              <a:tabLst/>
              <a:defRPr/>
            </a:pPr>
            <a:r>
              <a:rPr lang="es-CO" dirty="0">
                <a:latin typeface="Consolas" panose="020B0609020204030204" pitchFamily="49" charset="0"/>
                <a:cs typeface="Arial" panose="020B0604020202020204" pitchFamily="34" charset="0"/>
              </a:rPr>
              <a:t>|                                       |                                                                             |                                                                                     | </a:t>
            </a:r>
          </a:p>
          <a:p>
            <a:r>
              <a:rPr lang="es-CO" dirty="0">
                <a:latin typeface="Consolas" panose="020B0609020204030204" pitchFamily="49" charset="0"/>
                <a:cs typeface="Arial" panose="020B0604020202020204" pitchFamily="34" charset="0"/>
              </a:rPr>
              <a:t>| Resultado final             | Definir las características del producto                | Definir las propiedades del producto                        |</a:t>
            </a:r>
          </a:p>
          <a:p>
            <a:pPr marL="0" marR="0" lvl="0" indent="0" algn="l" defTabSz="914400" rtl="0" eaLnBrk="1" fontAlgn="auto" latinLnBrk="0" hangingPunct="1">
              <a:lnSpc>
                <a:spcPct val="100000"/>
              </a:lnSpc>
              <a:spcBef>
                <a:spcPts val="0"/>
              </a:spcBef>
              <a:spcAft>
                <a:spcPts val="0"/>
              </a:spcAft>
              <a:buClrTx/>
              <a:buSzTx/>
              <a:buFontTx/>
              <a:buNone/>
              <a:tabLst/>
              <a:defRPr/>
            </a:pPr>
            <a:r>
              <a:rPr lang="es-CO" dirty="0">
                <a:latin typeface="Consolas" panose="020B0609020204030204" pitchFamily="49" charset="0"/>
                <a:cs typeface="Arial" panose="020B0604020202020204" pitchFamily="34" charset="0"/>
              </a:rPr>
              <a:t>|                                       |                                                                             |                                                                                     | </a:t>
            </a:r>
          </a:p>
          <a:p>
            <a:r>
              <a:rPr lang="es-CO" dirty="0">
                <a:latin typeface="Consolas" panose="020B0609020204030204" pitchFamily="49" charset="0"/>
                <a:cs typeface="Arial" panose="020B0604020202020204" pitchFamily="34" charset="0"/>
              </a:rPr>
              <a:t>| Enfoque                        |  Centrarse en los requisitos del usuario               | Centrarse en las expectativas del usuario                  |</a:t>
            </a:r>
          </a:p>
          <a:p>
            <a:pPr marL="0" marR="0" lvl="0" indent="0" algn="l" defTabSz="914400" rtl="0" eaLnBrk="1" fontAlgn="auto" latinLnBrk="0" hangingPunct="1">
              <a:lnSpc>
                <a:spcPct val="100000"/>
              </a:lnSpc>
              <a:spcBef>
                <a:spcPts val="0"/>
              </a:spcBef>
              <a:spcAft>
                <a:spcPts val="0"/>
              </a:spcAft>
              <a:buClrTx/>
              <a:buSzTx/>
              <a:buFontTx/>
              <a:buNone/>
              <a:tabLst/>
              <a:defRPr/>
            </a:pPr>
            <a:r>
              <a:rPr lang="es-CO" dirty="0">
                <a:latin typeface="Consolas" panose="020B0609020204030204" pitchFamily="49" charset="0"/>
                <a:cs typeface="Arial" panose="020B0604020202020204" pitchFamily="34" charset="0"/>
              </a:rPr>
              <a:t>|                                       |                                                                             |                                                                                     | </a:t>
            </a:r>
          </a:p>
          <a:p>
            <a:r>
              <a:rPr lang="es-CO" dirty="0">
                <a:latin typeface="Consolas" panose="020B0609020204030204" pitchFamily="49" charset="0"/>
                <a:cs typeface="Arial" panose="020B0604020202020204" pitchFamily="34" charset="0"/>
              </a:rPr>
              <a:t>| Documentación            | Capturado en el caso de uso                               | Capturado como un atributo de calidad                    |</a:t>
            </a:r>
          </a:p>
          <a:p>
            <a:pPr marL="0" marR="0" lvl="0" indent="0" algn="l" defTabSz="914400" rtl="0" eaLnBrk="1" fontAlgn="auto" latinLnBrk="0" hangingPunct="1">
              <a:lnSpc>
                <a:spcPct val="100000"/>
              </a:lnSpc>
              <a:spcBef>
                <a:spcPts val="0"/>
              </a:spcBef>
              <a:spcAft>
                <a:spcPts val="0"/>
              </a:spcAft>
              <a:buClrTx/>
              <a:buSzTx/>
              <a:buFontTx/>
              <a:buNone/>
              <a:tabLst/>
              <a:defRPr/>
            </a:pPr>
            <a:r>
              <a:rPr lang="es-CO" dirty="0">
                <a:latin typeface="Consolas" panose="020B0609020204030204" pitchFamily="49" charset="0"/>
                <a:cs typeface="Arial" panose="020B0604020202020204" pitchFamily="34" charset="0"/>
              </a:rPr>
              <a:t>|                                       |                                                                             |                                                                                     | </a:t>
            </a:r>
          </a:p>
          <a:p>
            <a:r>
              <a:rPr lang="es-CO" dirty="0">
                <a:latin typeface="Consolas" panose="020B0609020204030204" pitchFamily="49" charset="0"/>
                <a:cs typeface="Arial" panose="020B0604020202020204" pitchFamily="34" charset="0"/>
              </a:rPr>
              <a:t>| Esencialidad                  | Son obligatorios                                                   | No son obligatorios, pero deseables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s-CO" dirty="0">
                <a:latin typeface="Consolas" panose="020B0609020204030204" pitchFamily="49" charset="0"/>
                <a:cs typeface="Arial" panose="020B0604020202020204" pitchFamily="34" charset="0"/>
              </a:rPr>
              <a:t>|                                       |                                                                             |                                                                                     | </a:t>
            </a:r>
          </a:p>
          <a:p>
            <a:r>
              <a:rPr lang="es-CO" dirty="0">
                <a:latin typeface="Consolas" panose="020B0609020204030204" pitchFamily="49" charset="0"/>
                <a:cs typeface="Arial" panose="020B0604020202020204" pitchFamily="34" charset="0"/>
              </a:rPr>
              <a:t>| Tipo de origen              | Generalmente definido por el usuario                 | Generalmente definido por los desarrolladores u     | </a:t>
            </a:r>
          </a:p>
          <a:p>
            <a:r>
              <a:rPr lang="es-CO" dirty="0">
                <a:latin typeface="Consolas" panose="020B0609020204030204" pitchFamily="49" charset="0"/>
                <a:cs typeface="Arial" panose="020B0604020202020204" pitchFamily="34" charset="0"/>
              </a:rPr>
              <a:t>|                                       |                                                                              | otro experto técnico                                                   |</a:t>
            </a:r>
          </a:p>
          <a:p>
            <a:pPr marL="0" marR="0" lvl="0" indent="0" algn="l" defTabSz="914400" rtl="0" eaLnBrk="1" fontAlgn="auto" latinLnBrk="0" hangingPunct="1">
              <a:lnSpc>
                <a:spcPct val="100000"/>
              </a:lnSpc>
              <a:spcBef>
                <a:spcPts val="0"/>
              </a:spcBef>
              <a:spcAft>
                <a:spcPts val="0"/>
              </a:spcAft>
              <a:buClrTx/>
              <a:buSzTx/>
              <a:buFontTx/>
              <a:buNone/>
              <a:tabLst/>
              <a:defRPr/>
            </a:pPr>
            <a:r>
              <a:rPr lang="es-CO" dirty="0">
                <a:latin typeface="Consolas" panose="020B0609020204030204" pitchFamily="49" charset="0"/>
                <a:cs typeface="Arial" panose="020B0604020202020204" pitchFamily="34" charset="0"/>
              </a:rPr>
              <a:t>|                                       |                                                                             |                                                                                     | </a:t>
            </a:r>
          </a:p>
          <a:p>
            <a:r>
              <a:rPr lang="es-CO" dirty="0">
                <a:latin typeface="Consolas" panose="020B0609020204030204" pitchFamily="49" charset="0"/>
                <a:cs typeface="Arial" panose="020B0604020202020204" pitchFamily="34" charset="0"/>
              </a:rPr>
              <a:t>| Pruebas                         | Pruebas de componentes, API, IU, etc.                | Pruebas de rendimiento, usabilidad, seguridad, etc. |</a:t>
            </a:r>
          </a:p>
          <a:p>
            <a:r>
              <a:rPr lang="es-CO" dirty="0">
                <a:latin typeface="Consolas" panose="020B0609020204030204" pitchFamily="49" charset="0"/>
                <a:cs typeface="Arial" panose="020B0604020202020204" pitchFamily="34" charset="0"/>
              </a:rPr>
              <a:t>|                                       | Probado antes de las pruebas no funcionales    | Probado después de las pruebas funcionales            |</a:t>
            </a:r>
          </a:p>
          <a:p>
            <a:pPr marL="0" marR="0" lvl="0" indent="0" algn="l" defTabSz="914400" rtl="0" eaLnBrk="1" fontAlgn="auto" latinLnBrk="0" hangingPunct="1">
              <a:lnSpc>
                <a:spcPct val="100000"/>
              </a:lnSpc>
              <a:spcBef>
                <a:spcPts val="0"/>
              </a:spcBef>
              <a:spcAft>
                <a:spcPts val="0"/>
              </a:spcAft>
              <a:buClrTx/>
              <a:buSzTx/>
              <a:buFontTx/>
              <a:buNone/>
              <a:tabLst/>
              <a:defRPr/>
            </a:pPr>
            <a:r>
              <a:rPr lang="es-CO" dirty="0">
                <a:latin typeface="Consolas" panose="020B0609020204030204" pitchFamily="49" charset="0"/>
                <a:cs typeface="Arial" panose="020B0604020202020204" pitchFamily="34" charset="0"/>
              </a:rPr>
              <a:t>|                                       |                                                                             |                                                                                     | </a:t>
            </a:r>
          </a:p>
          <a:p>
            <a:r>
              <a:rPr lang="es-CO" dirty="0">
                <a:latin typeface="Consolas" panose="020B0609020204030204" pitchFamily="49" charset="0"/>
                <a:cs typeface="Arial" panose="020B0604020202020204" pitchFamily="34" charset="0"/>
              </a:rPr>
              <a:t>| Tipos                             | Interfaz externa, autenticación                            | Usabilidad, fiabilidad, escalabilidad                            | </a:t>
            </a:r>
          </a:p>
          <a:p>
            <a:r>
              <a:rPr lang="es-CO" dirty="0">
                <a:latin typeface="Consolas" panose="020B0609020204030204" pitchFamily="49" charset="0"/>
                <a:cs typeface="Arial" panose="020B0604020202020204" pitchFamily="34" charset="0"/>
              </a:rPr>
              <a:t>|                                       | Niveles de autorización, reglas de negocio, etc. | Rendimiento, etc.                                                        |</a:t>
            </a:r>
          </a:p>
        </p:txBody>
      </p:sp>
      <p:sp>
        <p:nvSpPr>
          <p:cNvPr id="4" name="Slide Number Placeholder 3"/>
          <p:cNvSpPr>
            <a:spLocks noGrp="1"/>
          </p:cNvSpPr>
          <p:nvPr>
            <p:ph type="sldNum" sz="quarter" idx="5"/>
          </p:nvPr>
        </p:nvSpPr>
        <p:spPr/>
        <p:txBody>
          <a:bodyPr/>
          <a:lstStyle/>
          <a:p>
            <a:fld id="{24DDBC99-E585-47DD-8898-71E6D53BFA60}" type="slidenum">
              <a:rPr lang="en-US" smtClean="0"/>
              <a:t>7</a:t>
            </a:fld>
            <a:endParaRPr lang="en-US"/>
          </a:p>
        </p:txBody>
      </p:sp>
    </p:spTree>
    <p:extLst>
      <p:ext uri="{BB962C8B-B14F-4D97-AF65-F5344CB8AC3E}">
        <p14:creationId xmlns:p14="http://schemas.microsoft.com/office/powerpoint/2010/main" val="809754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Un atributo de calidad es una propiedad de un sistema de software que determina su utilidad y éxito desde la perspectiva del cliente y del negocio. Por ejemplo, si un sistema de contabilidad está diseñado con excelencia técnica, pero es difícil de usar, carece de soporte técnico y requiere un largo tiempo para la comercialización de nuevas funciones, es probable que fracase a largo plazo.</a:t>
            </a:r>
          </a:p>
          <a:p>
            <a:endParaRPr lang="es-CO" dirty="0"/>
          </a:p>
          <a:p>
            <a:r>
              <a:rPr lang="es-CO" dirty="0"/>
              <a:t>Un atributo de calidad actúa como el motor de un sistema de software. Define las restricciones y los objetivos que deben cumplir la arquitectura del sistema, el proceso de desarrollo y todo el Ciclo de Vida del Desarrollo de Software (SDLC); de lo contrario, el equipo responsable de una aplicación podría verse desorientado.</a:t>
            </a:r>
          </a:p>
          <a:p>
            <a:endParaRPr lang="es-CO" dirty="0"/>
          </a:p>
          <a:p>
            <a:r>
              <a:rPr lang="es-CO" dirty="0"/>
              <a:t>Pero ¿existen sistemas de software sin un control de calidad definido?</a:t>
            </a:r>
          </a:p>
          <a:p>
            <a:endParaRPr lang="es-CO" dirty="0"/>
          </a:p>
          <a:p>
            <a:r>
              <a:rPr lang="es-CO" dirty="0"/>
              <a:t>La respuesta corta es no. La respuesta larga es que existen dos tipos de sistemas: el primero, con atributos de calidad bien definidos y conocidos que impulsan decisiones técnicas informadas, y el segundo, con todos los demás sistemas. Este artículo ofrece ejemplos de ambos en secciones posteriores.</a:t>
            </a:r>
            <a:endParaRPr lang="en-US" dirty="0"/>
          </a:p>
        </p:txBody>
      </p:sp>
      <p:sp>
        <p:nvSpPr>
          <p:cNvPr id="4" name="Slide Number Placeholder 3"/>
          <p:cNvSpPr>
            <a:spLocks noGrp="1"/>
          </p:cNvSpPr>
          <p:nvPr>
            <p:ph type="sldNum" sz="quarter" idx="5"/>
          </p:nvPr>
        </p:nvSpPr>
        <p:spPr/>
        <p:txBody>
          <a:bodyPr/>
          <a:lstStyle/>
          <a:p>
            <a:fld id="{24DDBC99-E585-47DD-8898-71E6D53BFA60}" type="slidenum">
              <a:rPr lang="en-US" smtClean="0"/>
              <a:t>8</a:t>
            </a:fld>
            <a:endParaRPr lang="en-US"/>
          </a:p>
        </p:txBody>
      </p:sp>
    </p:spTree>
    <p:extLst>
      <p:ext uri="{BB962C8B-B14F-4D97-AF65-F5344CB8AC3E}">
        <p14:creationId xmlns:p14="http://schemas.microsoft.com/office/powerpoint/2010/main" val="1976677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El cliente nunca sabrá lo que quiere, pero siempre sabrá lo que no quiere.</a:t>
            </a:r>
          </a:p>
        </p:txBody>
      </p:sp>
      <p:sp>
        <p:nvSpPr>
          <p:cNvPr id="4" name="Slide Number Placeholder 3"/>
          <p:cNvSpPr>
            <a:spLocks noGrp="1"/>
          </p:cNvSpPr>
          <p:nvPr>
            <p:ph type="sldNum" sz="quarter" idx="5"/>
          </p:nvPr>
        </p:nvSpPr>
        <p:spPr/>
        <p:txBody>
          <a:bodyPr/>
          <a:lstStyle/>
          <a:p>
            <a:fld id="{24DDBC99-E585-47DD-8898-71E6D53BFA60}" type="slidenum">
              <a:rPr lang="en-US" smtClean="0"/>
              <a:t>9</a:t>
            </a:fld>
            <a:endParaRPr lang="en-US"/>
          </a:p>
        </p:txBody>
      </p:sp>
    </p:spTree>
    <p:extLst>
      <p:ext uri="{BB962C8B-B14F-4D97-AF65-F5344CB8AC3E}">
        <p14:creationId xmlns:p14="http://schemas.microsoft.com/office/powerpoint/2010/main" val="3050717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b="0" dirty="0">
                <a:solidFill>
                  <a:srgbClr val="0077BB"/>
                </a:solidFill>
                <a:effectLst/>
                <a:latin typeface="Helvetica Neue"/>
              </a:rPr>
              <a:t>Adecuación Funcional</a:t>
            </a:r>
          </a:p>
          <a:p>
            <a:r>
              <a:rPr lang="es-CO" b="0" dirty="0">
                <a:solidFill>
                  <a:srgbClr val="0077BB"/>
                </a:solidFill>
                <a:effectLst/>
                <a:latin typeface="Helvetica Neue"/>
              </a:rPr>
              <a:t>Esta característica representa el grado en que un producto o sistema proporciona funciones que satisfacen las necesidades declaradas e implícitas cuando se utiliza en condiciones específicas. Esta característica se compone de las siguientes </a:t>
            </a:r>
            <a:r>
              <a:rPr lang="es-CO" b="0" dirty="0" err="1">
                <a:solidFill>
                  <a:srgbClr val="0077BB"/>
                </a:solidFill>
                <a:effectLst/>
                <a:latin typeface="Helvetica Neue"/>
              </a:rPr>
              <a:t>subcaracterísticas</a:t>
            </a:r>
            <a:r>
              <a:rPr lang="es-CO" b="0" dirty="0">
                <a:solidFill>
                  <a:srgbClr val="0077BB"/>
                </a:solidFill>
                <a:effectLst/>
                <a:latin typeface="Helvetica Neue"/>
              </a:rPr>
              <a:t>:</a:t>
            </a:r>
          </a:p>
          <a:p>
            <a:endParaRPr lang="es-CO" b="0" dirty="0">
              <a:solidFill>
                <a:srgbClr val="0077BB"/>
              </a:solidFill>
              <a:effectLst/>
              <a:latin typeface="Helvetica Neue"/>
            </a:endParaRPr>
          </a:p>
          <a:p>
            <a:pPr marL="171450" indent="-171450">
              <a:buFontTx/>
              <a:buChar char="-"/>
            </a:pPr>
            <a:r>
              <a:rPr lang="es-CO" b="0" dirty="0">
                <a:solidFill>
                  <a:srgbClr val="0077BB"/>
                </a:solidFill>
                <a:effectLst/>
                <a:latin typeface="Helvetica Neue"/>
              </a:rPr>
              <a:t>Completitud funcional: Grado en que el conjunto de funciones cubre todas las tareas y objetivos del usuario especificados.</a:t>
            </a:r>
          </a:p>
          <a:p>
            <a:pPr marL="171450" indent="-171450">
              <a:buFontTx/>
              <a:buChar char="-"/>
            </a:pPr>
            <a:r>
              <a:rPr lang="es-CO" b="0" dirty="0">
                <a:solidFill>
                  <a:srgbClr val="0077BB"/>
                </a:solidFill>
                <a:effectLst/>
                <a:latin typeface="Helvetica Neue"/>
              </a:rPr>
              <a:t>Corrección funcional: Grado en que un producto o sistema proporciona los resultados correctos con la precisión necesaria.</a:t>
            </a:r>
          </a:p>
          <a:p>
            <a:pPr marL="171450" indent="-171450">
              <a:buFontTx/>
              <a:buChar char="-"/>
            </a:pPr>
            <a:r>
              <a:rPr lang="es-CO" b="0" dirty="0">
                <a:solidFill>
                  <a:srgbClr val="0077BB"/>
                </a:solidFill>
                <a:effectLst/>
                <a:latin typeface="Helvetica Neue"/>
              </a:rPr>
              <a:t>Idoneidad funcional: Grado en que las funciones facilitan el cumplimiento de las tareas y objetivos especificados.</a:t>
            </a:r>
          </a:p>
          <a:p>
            <a:endParaRPr lang="es-CO" b="0" dirty="0">
              <a:solidFill>
                <a:srgbClr val="0077BB"/>
              </a:solidFill>
              <a:effectLst/>
              <a:latin typeface="Helvetica Neue"/>
            </a:endParaRPr>
          </a:p>
          <a:p>
            <a:r>
              <a:rPr lang="es-CO" b="0" dirty="0">
                <a:solidFill>
                  <a:srgbClr val="0077BB"/>
                </a:solidFill>
                <a:effectLst/>
                <a:latin typeface="Helvetica Neue"/>
              </a:rPr>
              <a:t>https://iso25000.com/index.php/en/iso-25000-standards/iso-25010</a:t>
            </a:r>
            <a:endParaRPr lang="en-US" b="0" dirty="0">
              <a:effectLst/>
            </a:endParaRPr>
          </a:p>
        </p:txBody>
      </p:sp>
      <p:sp>
        <p:nvSpPr>
          <p:cNvPr id="4" name="Slide Number Placeholder 3"/>
          <p:cNvSpPr>
            <a:spLocks noGrp="1"/>
          </p:cNvSpPr>
          <p:nvPr>
            <p:ph type="sldNum" sz="quarter" idx="5"/>
          </p:nvPr>
        </p:nvSpPr>
        <p:spPr/>
        <p:txBody>
          <a:bodyPr/>
          <a:lstStyle/>
          <a:p>
            <a:fld id="{24DDBC99-E585-47DD-8898-71E6D53BFA60}" type="slidenum">
              <a:rPr lang="en-US" smtClean="0"/>
              <a:t>12</a:t>
            </a:fld>
            <a:endParaRPr lang="en-US"/>
          </a:p>
        </p:txBody>
      </p:sp>
    </p:spTree>
    <p:extLst>
      <p:ext uri="{BB962C8B-B14F-4D97-AF65-F5344CB8AC3E}">
        <p14:creationId xmlns:p14="http://schemas.microsoft.com/office/powerpoint/2010/main" val="1102222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Eficiencia del rendimiento</a:t>
            </a:r>
          </a:p>
          <a:p>
            <a:r>
              <a:rPr lang="es-CO" dirty="0"/>
              <a:t>Esta característica representa el rendimiento en relación con la cantidad de recursos utilizados en las condiciones establecidas. Esta característica se compone de las siguientes </a:t>
            </a:r>
            <a:r>
              <a:rPr lang="es-CO" dirty="0" err="1"/>
              <a:t>subcaracterísticas</a:t>
            </a:r>
            <a:r>
              <a:rPr lang="es-CO" dirty="0"/>
              <a:t>:</a:t>
            </a:r>
          </a:p>
          <a:p>
            <a:pPr marL="171450" indent="-171450">
              <a:buFontTx/>
              <a:buChar char="-"/>
            </a:pPr>
            <a:r>
              <a:rPr lang="es-CO" dirty="0"/>
              <a:t>Comportamiento temporal: Grado en que los tiempos de respuesta y procesamiento, así como las tasas de rendimiento de un producto o sistema, al realizar sus funciones, cumplen con los requisitos.</a:t>
            </a:r>
          </a:p>
          <a:p>
            <a:pPr marL="171450" indent="-171450">
              <a:buFontTx/>
              <a:buChar char="-"/>
            </a:pPr>
            <a:r>
              <a:rPr lang="es-CO" dirty="0"/>
              <a:t>Utilización de recursos: Grado en que la cantidad y los tipos de recursos utilizados por un producto o sistema, al realizar sus funciones, cumplen con los requisitos.</a:t>
            </a:r>
          </a:p>
          <a:p>
            <a:pPr marL="171450" indent="-171450">
              <a:buFontTx/>
              <a:buChar char="-"/>
            </a:pPr>
            <a:r>
              <a:rPr lang="es-CO" dirty="0"/>
              <a:t>Capacidad: Grado en que los límites máximos de un parámetro del producto o sistema cumplen con los requisitos.</a:t>
            </a:r>
          </a:p>
          <a:p>
            <a:endParaRPr lang="es-CO" dirty="0"/>
          </a:p>
          <a:p>
            <a:r>
              <a:rPr lang="es-CO" dirty="0"/>
              <a:t>https://iso25000.com/index.php/en/iso-25000-standards/iso-25010</a:t>
            </a:r>
          </a:p>
          <a:p>
            <a:endParaRPr lang="es-CO" dirty="0"/>
          </a:p>
          <a:p>
            <a:r>
              <a:rPr lang="es-CO" dirty="0"/>
              <a:t>Rendimiento</a:t>
            </a:r>
          </a:p>
          <a:p>
            <a:r>
              <a:rPr lang="es-CO" dirty="0"/>
              <a:t>muestra la respuesta del sistema al realizar ciertas acciones durante un período determinado.</a:t>
            </a:r>
          </a:p>
          <a:p>
            <a:endParaRPr lang="es-CO" dirty="0"/>
          </a:p>
          <a:p>
            <a:r>
              <a:rPr lang="es-CO" dirty="0"/>
              <a:t>Hay dos maneras de medir el rendimiento:</a:t>
            </a:r>
          </a:p>
          <a:p>
            <a:pPr marL="171450" indent="-171450">
              <a:buFontTx/>
              <a:buChar char="-"/>
            </a:pPr>
            <a:r>
              <a:rPr lang="es-CO" dirty="0"/>
              <a:t>Latencia: Tiempo empleado en responder a un evento</a:t>
            </a:r>
          </a:p>
          <a:p>
            <a:pPr marL="171450" indent="-171450">
              <a:buFontTx/>
              <a:buChar char="-"/>
            </a:pPr>
            <a:r>
              <a:rPr lang="es-CO" dirty="0"/>
              <a:t>Capacidad del canal: El número de eventos que ocurren en un momento determinado. </a:t>
            </a:r>
          </a:p>
          <a:p>
            <a:pPr marL="0" indent="0">
              <a:buFontTx/>
              <a:buNone/>
            </a:pPr>
            <a:endParaRPr lang="es-CO" dirty="0"/>
          </a:p>
          <a:p>
            <a:pPr marL="0" indent="0">
              <a:buFontTx/>
              <a:buNone/>
            </a:pPr>
            <a:r>
              <a:rPr lang="es-CO" dirty="0"/>
              <a:t>En la práctica, los posibles indicadores de rendimiento incluyen, por ejemplo:</a:t>
            </a:r>
          </a:p>
          <a:p>
            <a:pPr marL="171450" indent="-171450">
              <a:buFontTx/>
              <a:buChar char="-"/>
            </a:pPr>
            <a:r>
              <a:rPr lang="es-CO" dirty="0"/>
              <a:t>Número promedio/máximo de usuarios del sistema por unidad de tiempo.</a:t>
            </a:r>
          </a:p>
          <a:p>
            <a:pPr marL="171450" indent="-171450">
              <a:buFontTx/>
              <a:buChar char="-"/>
            </a:pPr>
            <a:r>
              <a:rPr lang="es-CO" dirty="0"/>
              <a:t>Tiempo promedio de carga de página.</a:t>
            </a:r>
          </a:p>
          <a:p>
            <a:pPr marL="171450" indent="-171450">
              <a:buFontTx/>
              <a:buChar char="-"/>
            </a:pPr>
            <a:r>
              <a:rPr lang="es-CO" dirty="0"/>
              <a:t>Tiempo promedio de ejecución de métodos.</a:t>
            </a:r>
          </a:p>
          <a:p>
            <a:endParaRPr lang="es-CO" dirty="0"/>
          </a:p>
          <a:p>
            <a:r>
              <a:rPr lang="es-CO" dirty="0"/>
              <a:t>Los problemas de rendimiento a menudo se convierten en problemas que pueden afectar todo, desde la capacidad del servidor o el desarrollo del </a:t>
            </a:r>
            <a:r>
              <a:rPr lang="es-CO" dirty="0" err="1"/>
              <a:t>frontend</a:t>
            </a:r>
            <a:r>
              <a:rPr lang="es-CO" dirty="0"/>
              <a:t> hasta la eficiencia de las consultas a la base de datos o la capacidad de los canales de comunicación.</a:t>
            </a:r>
          </a:p>
          <a:p>
            <a:endParaRPr lang="es-CO" dirty="0"/>
          </a:p>
          <a:p>
            <a:r>
              <a:rPr lang="es-CO" dirty="0"/>
              <a:t>El rendimiento casi siempre se incluye en la lista de atributos de calidad críticos que el arquitecto debe considerar, ya que afecta a todo el sistema y puede afectar a muchas partes de la solución arquitectónica. Por lo tanto, en internet puede encontrar una gran cantidad de ejemplos de cómo abordar los problemas de rendimiento.</a:t>
            </a:r>
          </a:p>
          <a:p>
            <a:endParaRPr lang="es-CO" dirty="0"/>
          </a:p>
          <a:p>
            <a:r>
              <a:rPr lang="es-CO" dirty="0"/>
              <a:t>https://medium.com/@nvashanin/quality-attributes-in-software-architecture-3844ea482732</a:t>
            </a:r>
          </a:p>
          <a:p>
            <a:endParaRPr lang="es-CO" dirty="0"/>
          </a:p>
          <a:p>
            <a:endParaRPr lang="en-US" dirty="0"/>
          </a:p>
        </p:txBody>
      </p:sp>
      <p:sp>
        <p:nvSpPr>
          <p:cNvPr id="4" name="Slide Number Placeholder 3"/>
          <p:cNvSpPr>
            <a:spLocks noGrp="1"/>
          </p:cNvSpPr>
          <p:nvPr>
            <p:ph type="sldNum" sz="quarter" idx="5"/>
          </p:nvPr>
        </p:nvSpPr>
        <p:spPr/>
        <p:txBody>
          <a:bodyPr/>
          <a:lstStyle/>
          <a:p>
            <a:fld id="{24DDBC99-E585-47DD-8898-71E6D53BFA60}" type="slidenum">
              <a:rPr lang="en-US" smtClean="0"/>
              <a:t>13</a:t>
            </a:fld>
            <a:endParaRPr lang="en-US"/>
          </a:p>
        </p:txBody>
      </p:sp>
    </p:spTree>
    <p:extLst>
      <p:ext uri="{BB962C8B-B14F-4D97-AF65-F5344CB8AC3E}">
        <p14:creationId xmlns:p14="http://schemas.microsoft.com/office/powerpoint/2010/main" val="178260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77BB"/>
                </a:solidFill>
                <a:effectLst/>
                <a:latin typeface="Helvetica Neue"/>
              </a:rPr>
              <a:t>Compatibility</a:t>
            </a:r>
          </a:p>
          <a:p>
            <a:r>
              <a:rPr lang="en-US" dirty="0">
                <a:effectLst/>
              </a:rPr>
              <a:t>Degree to which a product, system or component can exchange information with other products, systems or components, and/or perform its required functions while sharing the same hardware or software environment. This characteristic is composed of the following sub-characteristics:</a:t>
            </a:r>
          </a:p>
          <a:p>
            <a:pPr>
              <a:buFont typeface="Arial" panose="020B0604020202020204" pitchFamily="34" charset="0"/>
              <a:buChar char="•"/>
            </a:pPr>
            <a:r>
              <a:rPr lang="en-US" b="1" dirty="0">
                <a:effectLst/>
              </a:rPr>
              <a:t>Co-existence -</a:t>
            </a:r>
            <a:r>
              <a:rPr lang="en-US" dirty="0">
                <a:effectLst/>
              </a:rPr>
              <a:t> Degree to which a product can perform its required functions efficiently while sharing a common environment and resources with other products, without detrimental impact on any other product.</a:t>
            </a:r>
          </a:p>
          <a:p>
            <a:pPr>
              <a:buFont typeface="Arial" panose="020B0604020202020204" pitchFamily="34" charset="0"/>
              <a:buChar char="•"/>
            </a:pPr>
            <a:r>
              <a:rPr lang="en-US" b="1" dirty="0">
                <a:effectLst/>
              </a:rPr>
              <a:t>Interoperability -</a:t>
            </a:r>
            <a:r>
              <a:rPr lang="en-US" dirty="0">
                <a:effectLst/>
              </a:rPr>
              <a:t> Degree to which two or more systems, products or components can exchange information and use the information that has been exchanged.</a:t>
            </a:r>
          </a:p>
          <a:p>
            <a:endParaRPr lang="en-US" dirty="0"/>
          </a:p>
          <a:p>
            <a:r>
              <a:rPr lang="en-US" dirty="0"/>
              <a:t>https://iso25000.com/index.php/en/iso-25000-standards/iso-25010?start=3</a:t>
            </a:r>
          </a:p>
          <a:p>
            <a:endParaRPr lang="en-US" dirty="0"/>
          </a:p>
          <a:p>
            <a:endParaRPr lang="en-US" dirty="0">
              <a:effectLst/>
            </a:endParaRPr>
          </a:p>
          <a:p>
            <a:pPr algn="l"/>
            <a:r>
              <a:rPr lang="en-US" b="1" i="0" dirty="0">
                <a:solidFill>
                  <a:srgbClr val="292929"/>
                </a:solidFill>
                <a:effectLst/>
                <a:latin typeface="source-serif-pro"/>
              </a:rPr>
              <a:t>Interoperability</a:t>
            </a:r>
            <a:r>
              <a:rPr lang="en-US" b="0" i="0" dirty="0">
                <a:solidFill>
                  <a:srgbClr val="292929"/>
                </a:solidFill>
                <a:effectLst/>
                <a:latin typeface="source-serif-pro"/>
              </a:rPr>
              <a:t> is an attribute of the system or part of the system that is responsible for its operation and the transmission of data and its exchange with other external systems. A well-designed system facilitates integration with third-party systems. To improve the interoperability, you can use well-designed external interfaces, standardization systems, etc.</a:t>
            </a:r>
          </a:p>
          <a:p>
            <a:pPr algn="l"/>
            <a:r>
              <a:rPr lang="en-US" b="0" i="0" dirty="0">
                <a:solidFill>
                  <a:srgbClr val="292929"/>
                </a:solidFill>
                <a:effectLst/>
                <a:latin typeface="source-serif-pro"/>
              </a:rPr>
              <a:t>Naturally,</a:t>
            </a:r>
            <a:r>
              <a:rPr lang="en-US" b="1" i="0" dirty="0">
                <a:solidFill>
                  <a:srgbClr val="292929"/>
                </a:solidFill>
                <a:effectLst/>
                <a:latin typeface="source-serif-pro"/>
              </a:rPr>
              <a:t> there are a lot of problems for interaction</a:t>
            </a:r>
            <a:r>
              <a:rPr lang="en-US" b="0" i="0" dirty="0">
                <a:solidFill>
                  <a:srgbClr val="292929"/>
                </a:solidFill>
                <a:effectLst/>
                <a:latin typeface="source-serif-pro"/>
              </a:rPr>
              <a:t>:</a:t>
            </a:r>
          </a:p>
          <a:p>
            <a:pPr algn="l">
              <a:buFont typeface="Arial" panose="020B0604020202020204" pitchFamily="34" charset="0"/>
              <a:buChar char="•"/>
            </a:pPr>
            <a:r>
              <a:rPr lang="en-US" b="0" i="0" dirty="0">
                <a:solidFill>
                  <a:srgbClr val="292929"/>
                </a:solidFill>
                <a:effectLst/>
                <a:latin typeface="source-serif-pro"/>
              </a:rPr>
              <a:t>Outdated external systems.</a:t>
            </a:r>
          </a:p>
          <a:p>
            <a:pPr algn="l">
              <a:buFont typeface="Arial" panose="020B0604020202020204" pitchFamily="34" charset="0"/>
              <a:buChar char="•"/>
            </a:pPr>
            <a:r>
              <a:rPr lang="en-US" b="0" i="0" dirty="0">
                <a:solidFill>
                  <a:srgbClr val="292929"/>
                </a:solidFill>
                <a:effectLst/>
                <a:latin typeface="source-serif-pro"/>
              </a:rPr>
              <a:t>Different formats of data in similar external systems.</a:t>
            </a:r>
          </a:p>
          <a:p>
            <a:pPr algn="l">
              <a:buFont typeface="Arial" panose="020B0604020202020204" pitchFamily="34" charset="0"/>
              <a:buChar char="•"/>
            </a:pPr>
            <a:r>
              <a:rPr lang="en-US" b="0" i="0" dirty="0">
                <a:solidFill>
                  <a:srgbClr val="292929"/>
                </a:solidFill>
                <a:effectLst/>
                <a:latin typeface="source-serif-pro"/>
              </a:rPr>
              <a:t>Different versions of the API in external systems.</a:t>
            </a:r>
          </a:p>
          <a:p>
            <a:pPr algn="l">
              <a:buFont typeface="Arial" panose="020B0604020202020204" pitchFamily="34" charset="0"/>
              <a:buChar char="•"/>
            </a:pPr>
            <a:r>
              <a:rPr lang="en-US" b="0" i="0" dirty="0">
                <a:solidFill>
                  <a:srgbClr val="292929"/>
                </a:solidFill>
                <a:effectLst/>
                <a:latin typeface="source-serif-pro"/>
              </a:rPr>
              <a:t>Backward compatibility of the API for integration.</a:t>
            </a:r>
          </a:p>
          <a:p>
            <a:pPr algn="l">
              <a:buFont typeface="Arial" panose="020B0604020202020204" pitchFamily="34" charset="0"/>
              <a:buChar char="•"/>
            </a:pPr>
            <a:r>
              <a:rPr lang="en-US" b="0" i="0" dirty="0">
                <a:solidFill>
                  <a:srgbClr val="292929"/>
                </a:solidFill>
                <a:effectLst/>
                <a:latin typeface="source-serif-pro"/>
              </a:rPr>
              <a:t>Poor quality and lack of standards of external systems.</a:t>
            </a:r>
          </a:p>
          <a:p>
            <a:pPr algn="l"/>
            <a:r>
              <a:rPr lang="en-US" b="0" i="0" dirty="0">
                <a:solidFill>
                  <a:srgbClr val="292929"/>
                </a:solidFill>
                <a:effectLst/>
                <a:latin typeface="source-serif-pro"/>
              </a:rPr>
              <a:t>Interoperability cannot be ignored. In the best case, you will have to create additional layers for the interaction API. At worst, it will be necessary to rebuild the entire system.</a:t>
            </a:r>
          </a:p>
          <a:p>
            <a:endParaRPr lang="en-US" dirty="0"/>
          </a:p>
          <a:p>
            <a:r>
              <a:rPr lang="en-US" dirty="0"/>
              <a:t>https://medium.com/@nvashanin/quality-attributes-in-software-architecture-3844ea482732</a:t>
            </a:r>
          </a:p>
          <a:p>
            <a:endParaRPr lang="en-US" dirty="0"/>
          </a:p>
          <a:p>
            <a:endParaRPr lang="en-US" dirty="0"/>
          </a:p>
          <a:p>
            <a:r>
              <a:rPr lang="en-US" b="1" i="0" dirty="0">
                <a:solidFill>
                  <a:srgbClr val="292929"/>
                </a:solidFill>
                <a:effectLst/>
                <a:latin typeface="source-serif-pro"/>
              </a:rPr>
              <a:t>Interoperability</a:t>
            </a:r>
            <a:r>
              <a:rPr lang="en-US" b="0" i="0" dirty="0">
                <a:solidFill>
                  <a:srgbClr val="292929"/>
                </a:solidFill>
                <a:effectLst/>
                <a:latin typeface="source-serif-pro"/>
              </a:rPr>
              <a:t> is an attribute of the system or part of the system that is responsible for its operation and the transmission of data and its exchange with other external systems. A well-designed system facilitates integration with third-party systems. To improve the interoperability, you can use well-designed external interfaces, standardization systems, etc.</a:t>
            </a:r>
          </a:p>
          <a:p>
            <a:endParaRPr lang="en-US" b="0" i="0" dirty="0">
              <a:solidFill>
                <a:srgbClr val="292929"/>
              </a:solidFill>
              <a:effectLst/>
              <a:latin typeface="source-serif-pro"/>
            </a:endParaRPr>
          </a:p>
          <a:p>
            <a:pPr algn="l"/>
            <a:r>
              <a:rPr lang="en-US" b="0" i="0" dirty="0">
                <a:solidFill>
                  <a:srgbClr val="292929"/>
                </a:solidFill>
                <a:effectLst/>
                <a:latin typeface="source-serif-pro"/>
              </a:rPr>
              <a:t>Naturally,</a:t>
            </a:r>
            <a:r>
              <a:rPr lang="en-US" b="1" i="0" dirty="0">
                <a:solidFill>
                  <a:srgbClr val="292929"/>
                </a:solidFill>
                <a:effectLst/>
                <a:latin typeface="source-serif-pro"/>
              </a:rPr>
              <a:t> there are a lot of problems for interaction</a:t>
            </a:r>
            <a:r>
              <a:rPr lang="en-US" b="0" i="0" dirty="0">
                <a:solidFill>
                  <a:srgbClr val="292929"/>
                </a:solidFill>
                <a:effectLst/>
                <a:latin typeface="source-serif-pro"/>
              </a:rPr>
              <a:t>:</a:t>
            </a:r>
          </a:p>
          <a:p>
            <a:pPr algn="l">
              <a:buFont typeface="Arial" panose="020B0604020202020204" pitchFamily="34" charset="0"/>
              <a:buChar char="•"/>
            </a:pPr>
            <a:r>
              <a:rPr lang="en-US" b="0" i="0" dirty="0">
                <a:solidFill>
                  <a:srgbClr val="292929"/>
                </a:solidFill>
                <a:effectLst/>
                <a:latin typeface="source-serif-pro"/>
              </a:rPr>
              <a:t>Outdated external systems.</a:t>
            </a:r>
          </a:p>
          <a:p>
            <a:pPr algn="l">
              <a:buFont typeface="Arial" panose="020B0604020202020204" pitchFamily="34" charset="0"/>
              <a:buChar char="•"/>
            </a:pPr>
            <a:r>
              <a:rPr lang="en-US" b="0" i="0" dirty="0">
                <a:solidFill>
                  <a:srgbClr val="292929"/>
                </a:solidFill>
                <a:effectLst/>
                <a:latin typeface="source-serif-pro"/>
              </a:rPr>
              <a:t>Different formats of data in similar external systems.</a:t>
            </a:r>
          </a:p>
          <a:p>
            <a:pPr algn="l">
              <a:buFont typeface="Arial" panose="020B0604020202020204" pitchFamily="34" charset="0"/>
              <a:buChar char="•"/>
            </a:pPr>
            <a:r>
              <a:rPr lang="en-US" b="0" i="0" dirty="0">
                <a:solidFill>
                  <a:srgbClr val="292929"/>
                </a:solidFill>
                <a:effectLst/>
                <a:latin typeface="source-serif-pro"/>
              </a:rPr>
              <a:t>Different versions of the API in external systems.</a:t>
            </a:r>
          </a:p>
          <a:p>
            <a:pPr algn="l">
              <a:buFont typeface="Arial" panose="020B0604020202020204" pitchFamily="34" charset="0"/>
              <a:buChar char="•"/>
            </a:pPr>
            <a:r>
              <a:rPr lang="en-US" b="0" i="0" dirty="0">
                <a:solidFill>
                  <a:srgbClr val="292929"/>
                </a:solidFill>
                <a:effectLst/>
                <a:latin typeface="source-serif-pro"/>
              </a:rPr>
              <a:t>Backward compatibility of the API for integration.</a:t>
            </a:r>
          </a:p>
          <a:p>
            <a:pPr algn="l">
              <a:buFont typeface="Arial" panose="020B0604020202020204" pitchFamily="34" charset="0"/>
              <a:buChar char="•"/>
            </a:pPr>
            <a:r>
              <a:rPr lang="en-US" b="0" i="0" dirty="0">
                <a:solidFill>
                  <a:srgbClr val="292929"/>
                </a:solidFill>
                <a:effectLst/>
                <a:latin typeface="source-serif-pro"/>
              </a:rPr>
              <a:t>Poor quality and lack of standards of external systems.</a:t>
            </a:r>
          </a:p>
          <a:p>
            <a:pPr algn="l"/>
            <a:r>
              <a:rPr lang="en-US" b="0" i="0" dirty="0">
                <a:solidFill>
                  <a:srgbClr val="292929"/>
                </a:solidFill>
                <a:effectLst/>
                <a:latin typeface="source-serif-pro"/>
              </a:rPr>
              <a:t>Interoperability cannot be ignored. In the best case, you will have to create additional layers for the interaction API. At worst, it will be necessary to rebuild the entire system.</a:t>
            </a:r>
          </a:p>
          <a:p>
            <a:br>
              <a:rPr lang="en-US" dirty="0">
                <a:effectLst/>
              </a:rPr>
            </a:br>
            <a:endParaRPr lang="en-US" dirty="0"/>
          </a:p>
        </p:txBody>
      </p:sp>
      <p:sp>
        <p:nvSpPr>
          <p:cNvPr id="4" name="Slide Number Placeholder 3"/>
          <p:cNvSpPr>
            <a:spLocks noGrp="1"/>
          </p:cNvSpPr>
          <p:nvPr>
            <p:ph type="sldNum" sz="quarter" idx="5"/>
          </p:nvPr>
        </p:nvSpPr>
        <p:spPr/>
        <p:txBody>
          <a:bodyPr/>
          <a:lstStyle/>
          <a:p>
            <a:fld id="{24DDBC99-E585-47DD-8898-71E6D53BFA60}" type="slidenum">
              <a:rPr lang="en-US" smtClean="0"/>
              <a:t>14</a:t>
            </a:fld>
            <a:endParaRPr lang="en-US"/>
          </a:p>
        </p:txBody>
      </p:sp>
    </p:spTree>
    <p:extLst>
      <p:ext uri="{BB962C8B-B14F-4D97-AF65-F5344CB8AC3E}">
        <p14:creationId xmlns:p14="http://schemas.microsoft.com/office/powerpoint/2010/main" val="27434391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77BB"/>
                </a:solidFill>
                <a:effectLst/>
                <a:latin typeface="Helvetica Neue"/>
              </a:rPr>
              <a:t>Usability</a:t>
            </a:r>
          </a:p>
          <a:p>
            <a:r>
              <a:rPr lang="en-US" dirty="0">
                <a:effectLst/>
              </a:rPr>
              <a:t>Degree to which a product or system can be used by specified users to achieve specified goals with effectiveness, efficiency and satisfaction in a specified context of use. This characteristic is composed of the following sub-characteristics:</a:t>
            </a:r>
          </a:p>
          <a:p>
            <a:pPr>
              <a:buFont typeface="Arial" panose="020B0604020202020204" pitchFamily="34" charset="0"/>
              <a:buChar char="•"/>
            </a:pPr>
            <a:r>
              <a:rPr lang="en-US" b="1" dirty="0">
                <a:effectLst/>
              </a:rPr>
              <a:t>Appropriateness recognizability -</a:t>
            </a:r>
            <a:r>
              <a:rPr lang="en-US" dirty="0">
                <a:effectLst/>
              </a:rPr>
              <a:t> Degree to which users can recognize whether a product or system is appropriate for their needs.</a:t>
            </a:r>
          </a:p>
          <a:p>
            <a:pPr>
              <a:buFont typeface="Arial" panose="020B0604020202020204" pitchFamily="34" charset="0"/>
              <a:buChar char="•"/>
            </a:pPr>
            <a:r>
              <a:rPr lang="en-US" b="1" dirty="0">
                <a:effectLst/>
              </a:rPr>
              <a:t>Learnability -</a:t>
            </a:r>
            <a:r>
              <a:rPr lang="en-US" dirty="0">
                <a:effectLst/>
              </a:rPr>
              <a:t> Degree to which a product or system can be used by specified users to achieve specified goals of learning to use the product or system with effectiveness, efficiency, freedom from risk and satisfaction in a specified context of use.</a:t>
            </a:r>
          </a:p>
          <a:p>
            <a:pPr>
              <a:buFont typeface="Arial" panose="020B0604020202020204" pitchFamily="34" charset="0"/>
              <a:buChar char="•"/>
            </a:pPr>
            <a:r>
              <a:rPr lang="en-US" b="1" dirty="0">
                <a:effectLst/>
              </a:rPr>
              <a:t>Operability -</a:t>
            </a:r>
            <a:r>
              <a:rPr lang="en-US" dirty="0">
                <a:effectLst/>
              </a:rPr>
              <a:t> Degree to which a product or system has attributes that make it easy to operate and control.</a:t>
            </a:r>
          </a:p>
          <a:p>
            <a:pPr>
              <a:buFont typeface="Arial" panose="020B0604020202020204" pitchFamily="34" charset="0"/>
              <a:buChar char="•"/>
            </a:pPr>
            <a:r>
              <a:rPr lang="en-US" b="1" dirty="0">
                <a:effectLst/>
              </a:rPr>
              <a:t>User error protection.</a:t>
            </a:r>
            <a:r>
              <a:rPr lang="en-US" dirty="0">
                <a:effectLst/>
              </a:rPr>
              <a:t> Degree to which a system protects users against making errors.</a:t>
            </a:r>
          </a:p>
          <a:p>
            <a:pPr>
              <a:buFont typeface="Arial" panose="020B0604020202020204" pitchFamily="34" charset="0"/>
              <a:buChar char="•"/>
            </a:pPr>
            <a:r>
              <a:rPr lang="en-US" b="1" dirty="0">
                <a:effectLst/>
              </a:rPr>
              <a:t>User interface aesthetics -</a:t>
            </a:r>
            <a:r>
              <a:rPr lang="en-US" dirty="0">
                <a:effectLst/>
              </a:rPr>
              <a:t> Degree to which a user interface enables pleasing and satisfying interaction for the user.</a:t>
            </a:r>
          </a:p>
          <a:p>
            <a:pPr>
              <a:buFont typeface="Arial" panose="020B0604020202020204" pitchFamily="34" charset="0"/>
              <a:buChar char="•"/>
            </a:pPr>
            <a:r>
              <a:rPr lang="en-US" b="1" dirty="0">
                <a:effectLst/>
              </a:rPr>
              <a:t>Accessibility -</a:t>
            </a:r>
            <a:r>
              <a:rPr lang="en-US" dirty="0">
                <a:effectLst/>
              </a:rPr>
              <a:t> Degree to which a product or system can be used by people with the widest range of characteristics and capabilities to achieve a specified goal in a specified context of use.</a:t>
            </a:r>
          </a:p>
          <a:p>
            <a:pPr algn="l"/>
            <a:endParaRPr lang="en-US" b="1" i="0" dirty="0">
              <a:solidFill>
                <a:srgbClr val="292929"/>
              </a:solidFill>
              <a:effectLst/>
              <a:latin typeface="source-serif-pro"/>
            </a:endParaRPr>
          </a:p>
          <a:p>
            <a:pPr algn="l"/>
            <a:r>
              <a:rPr lang="en-US" b="0" i="0" dirty="0">
                <a:solidFill>
                  <a:srgbClr val="292929"/>
                </a:solidFill>
                <a:effectLst/>
                <a:latin typeface="source-serif-pro"/>
              </a:rPr>
              <a:t>https://iso25000.com/index.php/en/iso-25000-standards/iso-25010?start=3</a:t>
            </a:r>
          </a:p>
          <a:p>
            <a:pPr algn="l"/>
            <a:endParaRPr lang="en-US" b="1" i="0" dirty="0">
              <a:solidFill>
                <a:srgbClr val="292929"/>
              </a:solidFill>
              <a:effectLst/>
              <a:latin typeface="source-serif-pro"/>
            </a:endParaRPr>
          </a:p>
          <a:p>
            <a:pPr algn="l"/>
            <a:r>
              <a:rPr lang="en-US" b="1" i="0" dirty="0">
                <a:solidFill>
                  <a:srgbClr val="292929"/>
                </a:solidFill>
                <a:effectLst/>
                <a:latin typeface="source-serif-pro"/>
              </a:rPr>
              <a:t>Usability</a:t>
            </a:r>
            <a:r>
              <a:rPr lang="en-US" b="0" i="0" dirty="0">
                <a:solidFill>
                  <a:srgbClr val="292929"/>
                </a:solidFill>
                <a:effectLst/>
                <a:latin typeface="source-serif-pro"/>
              </a:rPr>
              <a:t> </a:t>
            </a:r>
          </a:p>
          <a:p>
            <a:pPr algn="l"/>
            <a:r>
              <a:rPr lang="en-US" b="0" i="0" dirty="0">
                <a:solidFill>
                  <a:srgbClr val="292929"/>
                </a:solidFill>
                <a:effectLst/>
                <a:latin typeface="source-serif-pro"/>
              </a:rPr>
              <a:t>is one of the most essential attributes, because, unlike in cases with other attributes, users can see directly how well this attribute of the system is worked out. One of the critical problems of usability is too much interaction or too many actions necessary to accomplish a task. Incorrect sequences of steps in multistage interfaces are also a problem of usability. Data elements and controls may be designed not according to the accepted patterns of user experience, which also complicates the interaction. For example, if you are developing an iOS application, then it is important to use </a:t>
            </a:r>
            <a:r>
              <a:rPr lang="en-US" b="0" i="0" u="sng" dirty="0">
                <a:solidFill>
                  <a:srgbClr val="292929"/>
                </a:solidFill>
                <a:effectLst/>
                <a:latin typeface="source-serif-pro"/>
                <a:hlinkClick r:id="rId3"/>
              </a:rPr>
              <a:t>the guidelines from Apple</a:t>
            </a:r>
            <a:r>
              <a:rPr lang="en-US" b="0" i="0" dirty="0">
                <a:solidFill>
                  <a:srgbClr val="292929"/>
                </a:solidFill>
                <a:effectLst/>
                <a:latin typeface="source-serif-pro"/>
              </a:rPr>
              <a:t>, or </a:t>
            </a:r>
            <a:r>
              <a:rPr lang="en-US" b="0" i="0" u="sng" dirty="0">
                <a:solidFill>
                  <a:srgbClr val="292929"/>
                </a:solidFill>
                <a:effectLst/>
                <a:latin typeface="source-serif-pro"/>
                <a:hlinkClick r:id="rId4"/>
              </a:rPr>
              <a:t>the guidelines from Microsoft</a:t>
            </a:r>
            <a:r>
              <a:rPr lang="en-US" b="0" i="0" dirty="0">
                <a:solidFill>
                  <a:srgbClr val="292929"/>
                </a:solidFill>
                <a:effectLst/>
                <a:latin typeface="source-serif-pro"/>
              </a:rPr>
              <a:t> — for Windows desktop applications.</a:t>
            </a:r>
          </a:p>
          <a:p>
            <a:pPr algn="l"/>
            <a:r>
              <a:rPr lang="en-US" b="0" i="0" dirty="0">
                <a:solidFill>
                  <a:srgbClr val="292929"/>
                </a:solidFill>
                <a:effectLst/>
                <a:latin typeface="source-serif-pro"/>
              </a:rPr>
              <a:t>Examples of important indicators for this attribute are:</a:t>
            </a:r>
          </a:p>
          <a:p>
            <a:pPr algn="l">
              <a:buFont typeface="Arial" panose="020B0604020202020204" pitchFamily="34" charset="0"/>
              <a:buChar char="•"/>
            </a:pPr>
            <a:r>
              <a:rPr lang="en-US" b="0" i="0" dirty="0">
                <a:solidFill>
                  <a:srgbClr val="292929"/>
                </a:solidFill>
                <a:effectLst/>
                <a:latin typeface="source-serif-pro"/>
              </a:rPr>
              <a:t>List of supported devices, OS versions, screen resolutions, and browsers and their versions.</a:t>
            </a:r>
          </a:p>
          <a:p>
            <a:pPr algn="l">
              <a:buFont typeface="Arial" panose="020B0604020202020204" pitchFamily="34" charset="0"/>
              <a:buChar char="•"/>
            </a:pPr>
            <a:r>
              <a:rPr lang="en-US" b="0" i="0" dirty="0">
                <a:solidFill>
                  <a:srgbClr val="292929"/>
                </a:solidFill>
                <a:effectLst/>
                <a:latin typeface="source-serif-pro"/>
              </a:rPr>
              <a:t>Elements that accelerate user interaction, such as “hotkeys,” “lists of suggestions,” and so on.</a:t>
            </a:r>
          </a:p>
          <a:p>
            <a:pPr algn="l">
              <a:buFont typeface="Arial" panose="020B0604020202020204" pitchFamily="34" charset="0"/>
              <a:buChar char="•"/>
            </a:pPr>
            <a:r>
              <a:rPr lang="en-US" b="0" i="0" dirty="0">
                <a:solidFill>
                  <a:srgbClr val="292929"/>
                </a:solidFill>
                <a:effectLst/>
                <a:latin typeface="source-serif-pro"/>
              </a:rPr>
              <a:t>The average time a user needs to perform individual actions.</a:t>
            </a:r>
          </a:p>
          <a:p>
            <a:pPr algn="l">
              <a:buFont typeface="Arial" panose="020B0604020202020204" pitchFamily="34" charset="0"/>
              <a:buChar char="•"/>
            </a:pPr>
            <a:r>
              <a:rPr lang="en-US" b="0" i="0" dirty="0">
                <a:solidFill>
                  <a:srgbClr val="292929"/>
                </a:solidFill>
                <a:effectLst/>
                <a:latin typeface="source-serif-pro"/>
              </a:rPr>
              <a:t>Support of accessibility for people with disabilities.</a:t>
            </a:r>
          </a:p>
          <a:p>
            <a:pPr algn="l">
              <a:buFont typeface="Arial" panose="020B0604020202020204" pitchFamily="34" charset="0"/>
              <a:buNone/>
            </a:pPr>
            <a:endParaRPr lang="en-US" b="0" i="0" dirty="0">
              <a:solidFill>
                <a:srgbClr val="292929"/>
              </a:solidFill>
              <a:effectLst/>
              <a:latin typeface="source-serif-pro"/>
            </a:endParaRPr>
          </a:p>
          <a:p>
            <a:pPr algn="l">
              <a:buFont typeface="Arial" panose="020B0604020202020204" pitchFamily="34" charset="0"/>
              <a:buNone/>
            </a:pPr>
            <a:r>
              <a:rPr lang="en-US" b="0" i="0" dirty="0">
                <a:solidFill>
                  <a:srgbClr val="292929"/>
                </a:solidFill>
                <a:effectLst/>
                <a:latin typeface="source-serif-pro"/>
              </a:rPr>
              <a:t>https://medium.com/@nvashanin/quality-attributes-in-software-architecture-3844ea482732</a:t>
            </a:r>
          </a:p>
          <a:p>
            <a:pPr algn="l">
              <a:buFont typeface="Arial" panose="020B0604020202020204" pitchFamily="34" charset="0"/>
              <a:buNone/>
            </a:pPr>
            <a:endParaRPr lang="en-US" b="0" i="0" dirty="0">
              <a:solidFill>
                <a:srgbClr val="292929"/>
              </a:solidFill>
              <a:effectLst/>
              <a:latin typeface="source-serif-pro"/>
            </a:endParaRPr>
          </a:p>
          <a:p>
            <a:pPr algn="l">
              <a:buFont typeface="Arial" panose="020B0604020202020204" pitchFamily="34" charset="0"/>
              <a:buNone/>
            </a:pPr>
            <a:endParaRPr lang="en-US" b="0" i="0" dirty="0">
              <a:solidFill>
                <a:srgbClr val="292929"/>
              </a:solidFill>
              <a:effectLst/>
              <a:latin typeface="source-serif-pro"/>
            </a:endParaRPr>
          </a:p>
          <a:p>
            <a:pPr algn="l"/>
            <a:r>
              <a:rPr lang="en-US" b="1" i="0" dirty="0">
                <a:solidFill>
                  <a:srgbClr val="3A3A3A"/>
                </a:solidFill>
                <a:effectLst/>
                <a:latin typeface="Work Sans" pitchFamily="2" charset="0"/>
              </a:rPr>
              <a:t>#3) Usability</a:t>
            </a:r>
          </a:p>
          <a:p>
            <a:pPr algn="l"/>
            <a:r>
              <a:rPr lang="en-US" b="0" i="0" dirty="0">
                <a:solidFill>
                  <a:srgbClr val="3A3A3A"/>
                </a:solidFill>
                <a:effectLst/>
                <a:latin typeface="Work Sans" pitchFamily="2" charset="0"/>
              </a:rPr>
              <a:t>This attribute refers to the quality of the end user’s experience while interacting with the application or service. Usability is concerned with effectiveness, efficiency, and overall user satisfaction.</a:t>
            </a:r>
          </a:p>
          <a:p>
            <a:pPr algn="l"/>
            <a:r>
              <a:rPr lang="en-US" b="0" i="0" dirty="0">
                <a:solidFill>
                  <a:srgbClr val="3A3A3A"/>
                </a:solidFill>
                <a:effectLst/>
                <a:latin typeface="Work Sans" pitchFamily="2" charset="0"/>
              </a:rPr>
              <a:t>This attribute helps to measure the ease of use of any software application or service (e.g., registering a new account and then signing in to the account)</a:t>
            </a:r>
          </a:p>
          <a:p>
            <a:pPr algn="l"/>
            <a:r>
              <a:rPr lang="en-US" b="1" i="0" dirty="0">
                <a:solidFill>
                  <a:srgbClr val="3A3A3A"/>
                </a:solidFill>
                <a:effectLst/>
                <a:latin typeface="Work Sans" pitchFamily="2" charset="0"/>
              </a:rPr>
              <a:t>A few of the following problems can arise if usability is not taken care of correctly:</a:t>
            </a:r>
            <a:endParaRPr lang="en-US" b="0" i="0" dirty="0">
              <a:solidFill>
                <a:srgbClr val="3A3A3A"/>
              </a:solidFill>
              <a:effectLst/>
              <a:latin typeface="Work Sans" pitchFamily="2" charset="0"/>
            </a:endParaRPr>
          </a:p>
          <a:p>
            <a:pPr algn="l">
              <a:buFont typeface="Arial" panose="020B0604020202020204" pitchFamily="34" charset="0"/>
              <a:buChar char="•"/>
            </a:pPr>
            <a:r>
              <a:rPr lang="en-US" b="0" i="0" dirty="0">
                <a:solidFill>
                  <a:srgbClr val="3A3A3A"/>
                </a:solidFill>
                <a:effectLst/>
                <a:latin typeface="Work Sans" pitchFamily="2" charset="0"/>
              </a:rPr>
              <a:t>Complex sign-up process</a:t>
            </a:r>
          </a:p>
          <a:p>
            <a:pPr algn="l">
              <a:buFont typeface="Arial" panose="020B0604020202020204" pitchFamily="34" charset="0"/>
              <a:buChar char="•"/>
            </a:pPr>
            <a:r>
              <a:rPr lang="en-US" b="0" i="0" dirty="0">
                <a:solidFill>
                  <a:srgbClr val="3A3A3A"/>
                </a:solidFill>
                <a:effectLst/>
                <a:latin typeface="Work Sans" pitchFamily="2" charset="0"/>
              </a:rPr>
              <a:t>Inconsistency in UI</a:t>
            </a:r>
          </a:p>
          <a:p>
            <a:pPr algn="l">
              <a:buFont typeface="Arial" panose="020B0604020202020204" pitchFamily="34" charset="0"/>
              <a:buChar char="•"/>
            </a:pPr>
            <a:r>
              <a:rPr lang="en-US" b="0" i="0" dirty="0">
                <a:solidFill>
                  <a:srgbClr val="3A3A3A"/>
                </a:solidFill>
                <a:effectLst/>
                <a:latin typeface="Work Sans" pitchFamily="2" charset="0"/>
              </a:rPr>
              <a:t>Unclear navigation and at times complicated.</a:t>
            </a:r>
          </a:p>
          <a:p>
            <a:pPr algn="l">
              <a:buFont typeface="Arial" panose="020B0604020202020204" pitchFamily="34" charset="0"/>
              <a:buChar char="•"/>
            </a:pPr>
            <a:r>
              <a:rPr lang="en-US" b="0" i="0" dirty="0">
                <a:solidFill>
                  <a:srgbClr val="3A3A3A"/>
                </a:solidFill>
                <a:effectLst/>
                <a:latin typeface="Work Sans" pitchFamily="2" charset="0"/>
              </a:rPr>
              <a:t>Error messages not user friendly</a:t>
            </a:r>
          </a:p>
          <a:p>
            <a:pPr algn="l"/>
            <a:r>
              <a:rPr lang="en-US" b="1" i="0" dirty="0">
                <a:solidFill>
                  <a:srgbClr val="3A3A3A"/>
                </a:solidFill>
                <a:effectLst/>
                <a:latin typeface="Work Sans" pitchFamily="2" charset="0"/>
              </a:rPr>
              <a:t>Sub-attributes for usability are listed below:</a:t>
            </a:r>
            <a:endParaRPr lang="en-US" b="0" i="0" dirty="0">
              <a:solidFill>
                <a:srgbClr val="3A3A3A"/>
              </a:solidFill>
              <a:effectLst/>
              <a:latin typeface="Work Sans" pitchFamily="2" charset="0"/>
            </a:endParaRPr>
          </a:p>
          <a:p>
            <a:pPr algn="l">
              <a:buFont typeface="Arial" panose="020B0604020202020204" pitchFamily="34" charset="0"/>
              <a:buChar char="•"/>
            </a:pPr>
            <a:r>
              <a:rPr lang="en-US" b="1" i="0" dirty="0">
                <a:solidFill>
                  <a:srgbClr val="3A3A3A"/>
                </a:solidFill>
                <a:effectLst/>
                <a:latin typeface="Work Sans" pitchFamily="2" charset="0"/>
              </a:rPr>
              <a:t>Simple &amp; Intuitive Design:</a:t>
            </a:r>
            <a:r>
              <a:rPr lang="en-US" b="0" i="0" dirty="0">
                <a:solidFill>
                  <a:srgbClr val="3A3A3A"/>
                </a:solidFill>
                <a:effectLst/>
                <a:latin typeface="Work Sans" pitchFamily="2" charset="0"/>
              </a:rPr>
              <a:t> It describes the user’s ability to effortlessly understand the design of the application and navigate without any conscious reasoning.</a:t>
            </a:r>
          </a:p>
          <a:p>
            <a:pPr algn="l">
              <a:buFont typeface="Arial" panose="020B0604020202020204" pitchFamily="34" charset="0"/>
              <a:buChar char="•"/>
            </a:pPr>
            <a:r>
              <a:rPr lang="en-US" b="1" i="0" dirty="0">
                <a:solidFill>
                  <a:srgbClr val="3A3A3A"/>
                </a:solidFill>
                <a:effectLst/>
                <a:latin typeface="Work Sans" pitchFamily="2" charset="0"/>
              </a:rPr>
              <a:t>Learnability:</a:t>
            </a:r>
            <a:r>
              <a:rPr lang="en-US" b="0" i="0" dirty="0">
                <a:solidFill>
                  <a:srgbClr val="3A3A3A"/>
                </a:solidFill>
                <a:effectLst/>
                <a:latin typeface="Work Sans" pitchFamily="2" charset="0"/>
              </a:rPr>
              <a:t> It refers to the ease and speed with which a user who has never seen the user interface before can execute the most basic tasks.</a:t>
            </a:r>
          </a:p>
          <a:p>
            <a:pPr algn="l">
              <a:buFont typeface="Arial" panose="020B0604020202020204" pitchFamily="34" charset="0"/>
              <a:buChar char="•"/>
            </a:pPr>
            <a:r>
              <a:rPr lang="en-US" b="1" i="0" dirty="0">
                <a:solidFill>
                  <a:srgbClr val="3A3A3A"/>
                </a:solidFill>
                <a:effectLst/>
                <a:latin typeface="Work Sans" pitchFamily="2" charset="0"/>
              </a:rPr>
              <a:t>Usage Efficiency:</a:t>
            </a:r>
            <a:r>
              <a:rPr lang="en-US" b="0" i="0" dirty="0">
                <a:solidFill>
                  <a:srgbClr val="3A3A3A"/>
                </a:solidFill>
                <a:effectLst/>
                <a:latin typeface="Work Sans" pitchFamily="2" charset="0"/>
              </a:rPr>
              <a:t> It means how fast a user can accomplish tasks once he/she gets an experience of the system.</a:t>
            </a:r>
          </a:p>
          <a:p>
            <a:pPr algn="l">
              <a:buFont typeface="Arial" panose="020B0604020202020204" pitchFamily="34" charset="0"/>
              <a:buChar char="•"/>
            </a:pPr>
            <a:r>
              <a:rPr lang="en-US" b="1" i="0" dirty="0">
                <a:solidFill>
                  <a:srgbClr val="3A3A3A"/>
                </a:solidFill>
                <a:effectLst/>
                <a:latin typeface="Work Sans" pitchFamily="2" charset="0"/>
              </a:rPr>
              <a:t>Memorability:</a:t>
            </a:r>
            <a:r>
              <a:rPr lang="en-US" b="0" i="0" dirty="0">
                <a:solidFill>
                  <a:srgbClr val="3A3A3A"/>
                </a:solidFill>
                <a:effectLst/>
                <a:latin typeface="Work Sans" pitchFamily="2" charset="0"/>
              </a:rPr>
              <a:t> It describes how well a user can use an application (site) effectively, after not using it for a while.</a:t>
            </a:r>
          </a:p>
          <a:p>
            <a:pPr algn="l">
              <a:buFont typeface="Arial" panose="020B0604020202020204" pitchFamily="34" charset="0"/>
              <a:buChar char="•"/>
            </a:pPr>
            <a:r>
              <a:rPr lang="en-US" b="1" i="0" dirty="0">
                <a:solidFill>
                  <a:srgbClr val="3A3A3A"/>
                </a:solidFill>
                <a:effectLst/>
                <a:latin typeface="Work Sans" pitchFamily="2" charset="0"/>
              </a:rPr>
              <a:t>Error Frequency and Severity:</a:t>
            </a:r>
            <a:r>
              <a:rPr lang="en-US" b="0" i="0" dirty="0">
                <a:solidFill>
                  <a:srgbClr val="3A3A3A"/>
                </a:solidFill>
                <a:effectLst/>
                <a:latin typeface="Work Sans" pitchFamily="2" charset="0"/>
              </a:rPr>
              <a:t> It refers to how frequently users make mistakes while using the system, how serious the errors are, and how users recover from these errors.</a:t>
            </a:r>
          </a:p>
          <a:p>
            <a:pPr algn="l">
              <a:buFont typeface="Arial" panose="020B0604020202020204" pitchFamily="34" charset="0"/>
              <a:buChar char="•"/>
            </a:pPr>
            <a:r>
              <a:rPr lang="en-US" b="1" i="0" dirty="0">
                <a:solidFill>
                  <a:srgbClr val="3A3A3A"/>
                </a:solidFill>
                <a:effectLst/>
                <a:latin typeface="Work Sans" pitchFamily="2" charset="0"/>
              </a:rPr>
              <a:t>Subjective Fulfillment:</a:t>
            </a:r>
            <a:r>
              <a:rPr lang="en-US" b="0" i="0" dirty="0">
                <a:solidFill>
                  <a:srgbClr val="3A3A3A"/>
                </a:solidFill>
                <a:effectLst/>
                <a:latin typeface="Work Sans" pitchFamily="2" charset="0"/>
              </a:rPr>
              <a:t> It describes how well the system is liked by the user.</a:t>
            </a:r>
          </a:p>
          <a:p>
            <a:pPr algn="l"/>
            <a:r>
              <a:rPr lang="en-US" b="1" i="0" u="sng" dirty="0">
                <a:solidFill>
                  <a:srgbClr val="3A3A3A"/>
                </a:solidFill>
                <a:effectLst/>
                <a:latin typeface="Work Sans" pitchFamily="2" charset="0"/>
              </a:rPr>
              <a:t>Example</a:t>
            </a:r>
            <a:r>
              <a:rPr lang="en-US" b="1" i="0" dirty="0">
                <a:solidFill>
                  <a:srgbClr val="3A3A3A"/>
                </a:solidFill>
                <a:effectLst/>
                <a:latin typeface="Work Sans" pitchFamily="2" charset="0"/>
              </a:rPr>
              <a:t>:</a:t>
            </a:r>
            <a:r>
              <a:rPr lang="en-US" b="0" i="0" dirty="0">
                <a:solidFill>
                  <a:srgbClr val="3A3A3A"/>
                </a:solidFill>
                <a:effectLst/>
                <a:latin typeface="Work Sans" pitchFamily="2" charset="0"/>
              </a:rPr>
              <a:t> A web application for scientists and research students had all of the necessary features, however, some of the sub-menus on one or more pages were concealed (for instance, they were only seen after clicking the ellipsis button). As a result, users had a tough time understanding how to start using those features.</a:t>
            </a:r>
          </a:p>
          <a:p>
            <a:pPr algn="l"/>
            <a:r>
              <a:rPr lang="en-US" b="1" i="0" u="sng" dirty="0">
                <a:solidFill>
                  <a:srgbClr val="3A3A3A"/>
                </a:solidFill>
                <a:effectLst/>
                <a:latin typeface="Work Sans" pitchFamily="2" charset="0"/>
              </a:rPr>
              <a:t>Possible Check</a:t>
            </a:r>
            <a:r>
              <a:rPr lang="en-US" b="1" i="0" dirty="0">
                <a:solidFill>
                  <a:srgbClr val="3A3A3A"/>
                </a:solidFill>
                <a:effectLst/>
                <a:latin typeface="Work Sans" pitchFamily="2" charset="0"/>
              </a:rPr>
              <a:t>:</a:t>
            </a:r>
            <a:r>
              <a:rPr lang="en-US" b="0" i="0" dirty="0">
                <a:solidFill>
                  <a:srgbClr val="3A3A3A"/>
                </a:solidFill>
                <a:effectLst/>
                <a:latin typeface="Work Sans" pitchFamily="2" charset="0"/>
              </a:rPr>
              <a:t> As far as possible, UI design should be maintained as simple, intuitive, and from the end user’s perspective. An adequate quantity of usability testing should be performed.</a:t>
            </a:r>
          </a:p>
          <a:p>
            <a:pPr algn="l">
              <a:buFont typeface="Arial" panose="020B0604020202020204" pitchFamily="34" charset="0"/>
              <a:buNone/>
            </a:pPr>
            <a:endParaRPr lang="en-US" b="0" i="0" dirty="0">
              <a:solidFill>
                <a:srgbClr val="292929"/>
              </a:solidFill>
              <a:effectLst/>
              <a:latin typeface="source-serif-pro"/>
            </a:endParaRPr>
          </a:p>
          <a:p>
            <a:pPr algn="l">
              <a:buFont typeface="Arial" panose="020B0604020202020204" pitchFamily="34" charset="0"/>
              <a:buNone/>
            </a:pPr>
            <a:endParaRPr lang="en-US" b="0" i="0" dirty="0">
              <a:solidFill>
                <a:srgbClr val="292929"/>
              </a:solidFill>
              <a:effectLst/>
              <a:latin typeface="source-serif-pro"/>
            </a:endParaRPr>
          </a:p>
          <a:p>
            <a:pPr algn="l">
              <a:buFont typeface="Arial" panose="020B0604020202020204" pitchFamily="34" charset="0"/>
              <a:buNone/>
            </a:pPr>
            <a:r>
              <a:rPr lang="en-US" b="0" i="0" dirty="0">
                <a:solidFill>
                  <a:srgbClr val="292929"/>
                </a:solidFill>
                <a:effectLst/>
                <a:latin typeface="source-serif-pro"/>
              </a:rPr>
              <a:t>https://www.softwaretestinghelp.com/what-are-the-quality-attributes/</a:t>
            </a:r>
          </a:p>
          <a:p>
            <a:pPr algn="l">
              <a:buFont typeface="Arial" panose="020B0604020202020204" pitchFamily="34" charset="0"/>
              <a:buNone/>
            </a:pPr>
            <a:endParaRPr lang="en-US" b="0" i="0" dirty="0">
              <a:solidFill>
                <a:srgbClr val="292929"/>
              </a:solidFill>
              <a:effectLst/>
              <a:latin typeface="source-serif-pro"/>
            </a:endParaRPr>
          </a:p>
        </p:txBody>
      </p:sp>
      <p:sp>
        <p:nvSpPr>
          <p:cNvPr id="4" name="Slide Number Placeholder 3"/>
          <p:cNvSpPr>
            <a:spLocks noGrp="1"/>
          </p:cNvSpPr>
          <p:nvPr>
            <p:ph type="sldNum" sz="quarter" idx="5"/>
          </p:nvPr>
        </p:nvSpPr>
        <p:spPr/>
        <p:txBody>
          <a:bodyPr/>
          <a:lstStyle/>
          <a:p>
            <a:fld id="{24DDBC99-E585-47DD-8898-71E6D53BFA60}" type="slidenum">
              <a:rPr lang="en-US" smtClean="0"/>
              <a:t>15</a:t>
            </a:fld>
            <a:endParaRPr lang="en-US"/>
          </a:p>
        </p:txBody>
      </p:sp>
    </p:spTree>
    <p:extLst>
      <p:ext uri="{BB962C8B-B14F-4D97-AF65-F5344CB8AC3E}">
        <p14:creationId xmlns:p14="http://schemas.microsoft.com/office/powerpoint/2010/main" val="40537668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244BD-8321-4C5C-9064-C142D09F32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1C6450-9C80-4B24-AAEB-804B598ADB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94B356-1DC9-4D9F-BCAB-0C2EB2C67EEB}"/>
              </a:ext>
            </a:extLst>
          </p:cNvPr>
          <p:cNvSpPr>
            <a:spLocks noGrp="1"/>
          </p:cNvSpPr>
          <p:nvPr>
            <p:ph type="dt" sz="half" idx="10"/>
          </p:nvPr>
        </p:nvSpPr>
        <p:spPr/>
        <p:txBody>
          <a:bodyPr/>
          <a:lstStyle/>
          <a:p>
            <a:fld id="{99C80EB1-3F7A-44A9-BF6E-5E1E469E7BE5}" type="datetimeFigureOut">
              <a:rPr lang="en-US" smtClean="0"/>
              <a:t>4/5/2025</a:t>
            </a:fld>
            <a:endParaRPr lang="en-US"/>
          </a:p>
        </p:txBody>
      </p:sp>
      <p:sp>
        <p:nvSpPr>
          <p:cNvPr id="5" name="Footer Placeholder 4">
            <a:extLst>
              <a:ext uri="{FF2B5EF4-FFF2-40B4-BE49-F238E27FC236}">
                <a16:creationId xmlns:a16="http://schemas.microsoft.com/office/drawing/2014/main" id="{7C87D0B1-6E52-41A5-BA83-0B38210C0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47B113-7251-41B8-8528-7C63FC4A22C0}"/>
              </a:ext>
            </a:extLst>
          </p:cNvPr>
          <p:cNvSpPr>
            <a:spLocks noGrp="1"/>
          </p:cNvSpPr>
          <p:nvPr>
            <p:ph type="sldNum" sz="quarter" idx="12"/>
          </p:nvPr>
        </p:nvSpPr>
        <p:spPr/>
        <p:txBody>
          <a:bodyPr/>
          <a:lstStyle/>
          <a:p>
            <a:fld id="{69CEB194-735D-4733-B2FC-F1DB550CBD87}" type="slidenum">
              <a:rPr lang="en-US" smtClean="0"/>
              <a:t>‹#›</a:t>
            </a:fld>
            <a:endParaRPr lang="en-US"/>
          </a:p>
        </p:txBody>
      </p:sp>
      <p:pic>
        <p:nvPicPr>
          <p:cNvPr id="8" name="Picture 7">
            <a:extLst>
              <a:ext uri="{FF2B5EF4-FFF2-40B4-BE49-F238E27FC236}">
                <a16:creationId xmlns:a16="http://schemas.microsoft.com/office/drawing/2014/main" id="{E1A4FDF4-BED7-4108-9ACC-EFF9DC8E9F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009898" y="3009899"/>
            <a:ext cx="6858000" cy="838201"/>
          </a:xfrm>
          <a:prstGeom prst="rect">
            <a:avLst/>
          </a:prstGeom>
        </p:spPr>
      </p:pic>
    </p:spTree>
    <p:extLst>
      <p:ext uri="{BB962C8B-B14F-4D97-AF65-F5344CB8AC3E}">
        <p14:creationId xmlns:p14="http://schemas.microsoft.com/office/powerpoint/2010/main" val="4283543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E7A73-394F-4EAD-89C4-7C07422B31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65AA66-13F7-4F3F-BF19-B4D255BAB8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949E55-2795-4D87-A2DE-0CBA940612A5}"/>
              </a:ext>
            </a:extLst>
          </p:cNvPr>
          <p:cNvSpPr>
            <a:spLocks noGrp="1"/>
          </p:cNvSpPr>
          <p:nvPr>
            <p:ph type="dt" sz="half" idx="10"/>
          </p:nvPr>
        </p:nvSpPr>
        <p:spPr/>
        <p:txBody>
          <a:bodyPr/>
          <a:lstStyle/>
          <a:p>
            <a:fld id="{99C80EB1-3F7A-44A9-BF6E-5E1E469E7BE5}" type="datetimeFigureOut">
              <a:rPr lang="en-US" smtClean="0"/>
              <a:t>4/5/2025</a:t>
            </a:fld>
            <a:endParaRPr lang="en-US"/>
          </a:p>
        </p:txBody>
      </p:sp>
      <p:sp>
        <p:nvSpPr>
          <p:cNvPr id="5" name="Footer Placeholder 4">
            <a:extLst>
              <a:ext uri="{FF2B5EF4-FFF2-40B4-BE49-F238E27FC236}">
                <a16:creationId xmlns:a16="http://schemas.microsoft.com/office/drawing/2014/main" id="{F21E71CF-2705-47FD-9EF8-5EB3D5D80F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E96744-A71B-487C-AD39-93F505C25640}"/>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557503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B98651-F190-4560-884D-65645FC397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4351BC-FE55-45E8-9D05-353AA4D7B1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FB029E-92F8-42AE-905C-B4B23635EFA7}"/>
              </a:ext>
            </a:extLst>
          </p:cNvPr>
          <p:cNvSpPr>
            <a:spLocks noGrp="1"/>
          </p:cNvSpPr>
          <p:nvPr>
            <p:ph type="dt" sz="half" idx="10"/>
          </p:nvPr>
        </p:nvSpPr>
        <p:spPr/>
        <p:txBody>
          <a:bodyPr/>
          <a:lstStyle/>
          <a:p>
            <a:fld id="{99C80EB1-3F7A-44A9-BF6E-5E1E469E7BE5}" type="datetimeFigureOut">
              <a:rPr lang="en-US" smtClean="0"/>
              <a:t>4/5/2025</a:t>
            </a:fld>
            <a:endParaRPr lang="en-US"/>
          </a:p>
        </p:txBody>
      </p:sp>
      <p:sp>
        <p:nvSpPr>
          <p:cNvPr id="5" name="Footer Placeholder 4">
            <a:extLst>
              <a:ext uri="{FF2B5EF4-FFF2-40B4-BE49-F238E27FC236}">
                <a16:creationId xmlns:a16="http://schemas.microsoft.com/office/drawing/2014/main" id="{60113D15-36E9-495A-87B7-E64E0E7A0B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6FBB59-CCA3-4ECF-90EF-F91F9F297706}"/>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17242103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DB1A13-6512-2947-9DC9-555C6839216D}"/>
              </a:ext>
            </a:extLst>
          </p:cNvPr>
          <p:cNvSpPr>
            <a:spLocks noGrp="1"/>
          </p:cNvSpPr>
          <p:nvPr>
            <p:ph type="title" hasCustomPrompt="1"/>
          </p:nvPr>
        </p:nvSpPr>
        <p:spPr>
          <a:xfrm>
            <a:off x="7034645" y="420687"/>
            <a:ext cx="5157355" cy="365125"/>
          </a:xfrm>
          <a:prstGeom prst="rect">
            <a:avLst/>
          </a:prstGeom>
        </p:spPr>
        <p:txBody>
          <a:bodyPr>
            <a:normAutofit/>
          </a:bodyPr>
          <a:lstStyle>
            <a:lvl1pPr>
              <a:defRPr sz="2000" b="1">
                <a:solidFill>
                  <a:schemeClr val="bg1"/>
                </a:solidFill>
                <a:latin typeface="Avenir Black" panose="02000503020000020003"/>
              </a:defRPr>
            </a:lvl1pPr>
          </a:lstStyle>
          <a:p>
            <a:r>
              <a:rPr lang="es-ES" dirty="0" err="1"/>
              <a:t>This</a:t>
            </a:r>
            <a:r>
              <a:rPr lang="es-ES" dirty="0"/>
              <a:t> </a:t>
            </a:r>
            <a:r>
              <a:rPr lang="es-ES" dirty="0" err="1"/>
              <a:t>is</a:t>
            </a:r>
            <a:r>
              <a:rPr lang="es-ES" dirty="0"/>
              <a:t> </a:t>
            </a:r>
            <a:r>
              <a:rPr lang="es-ES" dirty="0" err="1"/>
              <a:t>great</a:t>
            </a:r>
            <a:r>
              <a:rPr lang="es-ES" dirty="0"/>
              <a:t> </a:t>
            </a:r>
            <a:r>
              <a:rPr lang="es-ES" dirty="0" err="1"/>
              <a:t>Title</a:t>
            </a:r>
            <a:endParaRPr lang="es-CO" dirty="0"/>
          </a:p>
        </p:txBody>
      </p:sp>
      <p:sp>
        <p:nvSpPr>
          <p:cNvPr id="3" name="Marcador de contenido 2">
            <a:extLst>
              <a:ext uri="{FF2B5EF4-FFF2-40B4-BE49-F238E27FC236}">
                <a16:creationId xmlns:a16="http://schemas.microsoft.com/office/drawing/2014/main" id="{B43861BB-B5CA-EB44-9F3D-EF419CBE16F7}"/>
              </a:ext>
            </a:extLst>
          </p:cNvPr>
          <p:cNvSpPr>
            <a:spLocks noGrp="1"/>
          </p:cNvSpPr>
          <p:nvPr>
            <p:ph idx="1"/>
          </p:nvPr>
        </p:nvSpPr>
        <p:spPr>
          <a:xfrm>
            <a:off x="495299" y="921615"/>
            <a:ext cx="11246427" cy="5312929"/>
          </a:xfrm>
          <a:prstGeom prst="rect">
            <a:avLst/>
          </a:prstGeom>
        </p:spPr>
        <p:txBody>
          <a:bodyPr/>
          <a:lstStyle>
            <a:lvl1pPr marL="228600" indent="-228600">
              <a:buClr>
                <a:srgbClr val="FF0000"/>
              </a:buClr>
              <a:buFont typeface="Wingdings" panose="05000000000000000000" pitchFamily="2" charset="2"/>
              <a:buChar char="§"/>
              <a:defRPr/>
            </a:lvl1pPr>
            <a:lvl2pPr marL="685800" indent="-228600">
              <a:buClr>
                <a:schemeClr val="accent1"/>
              </a:buClr>
              <a:buFont typeface="Britannic Bold" panose="020B0903060703020204" pitchFamily="34" charset="0"/>
              <a:buChar char="-"/>
              <a:defRPr/>
            </a:lvl2pPr>
            <a:lvl3pPr>
              <a:buClr>
                <a:schemeClr val="accent6"/>
              </a:buClr>
              <a:defRPr/>
            </a:lvl3pPr>
            <a:lvl4pPr>
              <a:buClr>
                <a:schemeClr val="accent2"/>
              </a:buClr>
              <a:defRPr/>
            </a:lvl4pPr>
            <a:lvl5pPr>
              <a:buClr>
                <a:schemeClr val="accent4"/>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dirty="0"/>
          </a:p>
        </p:txBody>
      </p:sp>
      <p:sp>
        <p:nvSpPr>
          <p:cNvPr id="4" name="Marcador de fecha 3">
            <a:extLst>
              <a:ext uri="{FF2B5EF4-FFF2-40B4-BE49-F238E27FC236}">
                <a16:creationId xmlns:a16="http://schemas.microsoft.com/office/drawing/2014/main" id="{F341CD53-F140-1C4C-B5A9-4B629DA95477}"/>
              </a:ext>
            </a:extLst>
          </p:cNvPr>
          <p:cNvSpPr>
            <a:spLocks noGrp="1"/>
          </p:cNvSpPr>
          <p:nvPr>
            <p:ph type="dt" sz="half" idx="10"/>
          </p:nvPr>
        </p:nvSpPr>
        <p:spPr/>
        <p:txBody>
          <a:bodyPr/>
          <a:lstStyle/>
          <a:p>
            <a:fld id="{99C80EB1-3F7A-44A9-BF6E-5E1E469E7BE5}" type="datetimeFigureOut">
              <a:rPr lang="en-US" smtClean="0"/>
              <a:t>4/5/2025</a:t>
            </a:fld>
            <a:endParaRPr lang="en-US"/>
          </a:p>
        </p:txBody>
      </p:sp>
      <p:sp>
        <p:nvSpPr>
          <p:cNvPr id="5" name="Marcador de pie de página 4">
            <a:extLst>
              <a:ext uri="{FF2B5EF4-FFF2-40B4-BE49-F238E27FC236}">
                <a16:creationId xmlns:a16="http://schemas.microsoft.com/office/drawing/2014/main" id="{EA65B05E-D8E9-C248-BC72-ECF82695B2D0}"/>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79E32E64-81A0-D04A-8E3F-476F26B229F2}"/>
              </a:ext>
            </a:extLst>
          </p:cNvPr>
          <p:cNvSpPr>
            <a:spLocks noGrp="1"/>
          </p:cNvSpPr>
          <p:nvPr>
            <p:ph type="sldNum" sz="quarter" idx="12"/>
          </p:nvPr>
        </p:nvSpPr>
        <p:spPr/>
        <p:txBody>
          <a:bodyPr/>
          <a:lstStyle/>
          <a:p>
            <a:fld id="{69CEB194-735D-4733-B2FC-F1DB550CBD87}" type="slidenum">
              <a:rPr lang="en-US" smtClean="0"/>
              <a:t>‹#›</a:t>
            </a:fld>
            <a:endParaRPr lang="en-US"/>
          </a:p>
        </p:txBody>
      </p:sp>
      <p:sp>
        <p:nvSpPr>
          <p:cNvPr id="7" name="Marcador de texto 2">
            <a:extLst>
              <a:ext uri="{FF2B5EF4-FFF2-40B4-BE49-F238E27FC236}">
                <a16:creationId xmlns:a16="http://schemas.microsoft.com/office/drawing/2014/main" id="{C5C87B01-4306-56D4-4963-43A90A005EC7}"/>
              </a:ext>
            </a:extLst>
          </p:cNvPr>
          <p:cNvSpPr>
            <a:spLocks noGrp="1"/>
          </p:cNvSpPr>
          <p:nvPr>
            <p:ph type="body" idx="13" hasCustomPrompt="1"/>
          </p:nvPr>
        </p:nvSpPr>
        <p:spPr>
          <a:xfrm>
            <a:off x="3283527" y="420687"/>
            <a:ext cx="3751118" cy="365125"/>
          </a:xfrm>
          <a:prstGeom prst="rect">
            <a:avLst/>
          </a:prstGeom>
        </p:spPr>
        <p:txBody>
          <a:bodyPr>
            <a:normAutofit/>
          </a:bodyPr>
          <a:lstStyle>
            <a:lvl1pPr marL="0" indent="0" algn="l">
              <a:buNone/>
              <a:defRPr sz="1400">
                <a:solidFill>
                  <a:schemeClr val="bg1"/>
                </a:solidFill>
                <a:latin typeface="Avenir Medium"/>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err="1"/>
              <a:t>This</a:t>
            </a:r>
            <a:r>
              <a:rPr lang="es-ES" dirty="0"/>
              <a:t> </a:t>
            </a:r>
            <a:r>
              <a:rPr lang="es-ES" dirty="0" err="1"/>
              <a:t>is</a:t>
            </a:r>
            <a:r>
              <a:rPr lang="es-ES" dirty="0"/>
              <a:t> a </a:t>
            </a:r>
            <a:r>
              <a:rPr lang="es-ES" dirty="0" err="1"/>
              <a:t>subtitle</a:t>
            </a:r>
            <a:endParaRPr lang="es-ES" dirty="0"/>
          </a:p>
        </p:txBody>
      </p:sp>
    </p:spTree>
    <p:extLst>
      <p:ext uri="{BB962C8B-B14F-4D97-AF65-F5344CB8AC3E}">
        <p14:creationId xmlns:p14="http://schemas.microsoft.com/office/powerpoint/2010/main" val="37445762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FF9BC906-71F5-9B4C-ABC2-D7771DEF7C45}"/>
              </a:ext>
            </a:extLst>
          </p:cNvPr>
          <p:cNvSpPr>
            <a:spLocks noGrp="1"/>
          </p:cNvSpPr>
          <p:nvPr>
            <p:ph type="dt" sz="half" idx="10"/>
          </p:nvPr>
        </p:nvSpPr>
        <p:spPr/>
        <p:txBody>
          <a:bodyPr/>
          <a:lstStyle/>
          <a:p>
            <a:fld id="{99C80EB1-3F7A-44A9-BF6E-5E1E469E7BE5}" type="datetimeFigureOut">
              <a:rPr lang="en-US" smtClean="0"/>
              <a:t>4/5/2025</a:t>
            </a:fld>
            <a:endParaRPr lang="en-US"/>
          </a:p>
        </p:txBody>
      </p:sp>
      <p:sp>
        <p:nvSpPr>
          <p:cNvPr id="5" name="Marcador de pie de página 4">
            <a:extLst>
              <a:ext uri="{FF2B5EF4-FFF2-40B4-BE49-F238E27FC236}">
                <a16:creationId xmlns:a16="http://schemas.microsoft.com/office/drawing/2014/main" id="{CDA84B62-B171-C34C-AA6D-8BC7773BB3A5}"/>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36BDA1D7-7845-8F4F-89E3-B61CC68CF0D7}"/>
              </a:ext>
            </a:extLst>
          </p:cNvPr>
          <p:cNvSpPr>
            <a:spLocks noGrp="1"/>
          </p:cNvSpPr>
          <p:nvPr>
            <p:ph type="sldNum" sz="quarter" idx="12"/>
          </p:nvPr>
        </p:nvSpPr>
        <p:spPr/>
        <p:txBody>
          <a:bodyPr/>
          <a:lstStyle/>
          <a:p>
            <a:fld id="{69CEB194-735D-4733-B2FC-F1DB550CBD87}" type="slidenum">
              <a:rPr lang="en-US" smtClean="0"/>
              <a:t>‹#›</a:t>
            </a:fld>
            <a:endParaRPr lang="en-US"/>
          </a:p>
        </p:txBody>
      </p:sp>
      <p:sp>
        <p:nvSpPr>
          <p:cNvPr id="7" name="Título 1">
            <a:extLst>
              <a:ext uri="{FF2B5EF4-FFF2-40B4-BE49-F238E27FC236}">
                <a16:creationId xmlns:a16="http://schemas.microsoft.com/office/drawing/2014/main" id="{0DDFB575-EAE4-1427-4C80-D4784D33A970}"/>
              </a:ext>
            </a:extLst>
          </p:cNvPr>
          <p:cNvSpPr>
            <a:spLocks noGrp="1"/>
          </p:cNvSpPr>
          <p:nvPr>
            <p:ph type="ctrTitle" hasCustomPrompt="1"/>
          </p:nvPr>
        </p:nvSpPr>
        <p:spPr>
          <a:xfrm>
            <a:off x="8153399" y="2107402"/>
            <a:ext cx="3567545" cy="1349857"/>
          </a:xfrm>
          <a:prstGeom prst="rect">
            <a:avLst/>
          </a:prstGeom>
          <a:noFill/>
        </p:spPr>
        <p:txBody>
          <a:bodyPr wrap="square" rtlCol="0" anchor="t">
            <a:spAutoFit/>
          </a:bodyPr>
          <a:lstStyle>
            <a:lvl1pPr>
              <a:defRPr lang="es-CO" sz="4000" b="1" dirty="0">
                <a:solidFill>
                  <a:schemeClr val="bg1"/>
                </a:solidFill>
                <a:latin typeface="Avenir Black" panose="02000503020000020003" pitchFamily="2" charset="0"/>
                <a:ea typeface="+mn-ea"/>
                <a:cs typeface="+mn-cs"/>
              </a:defRPr>
            </a:lvl1pPr>
          </a:lstStyle>
          <a:p>
            <a:pPr marL="0" lvl="0">
              <a:lnSpc>
                <a:spcPts val="5000"/>
              </a:lnSpc>
            </a:pPr>
            <a:r>
              <a:rPr lang="es-ES" dirty="0" err="1"/>
              <a:t>This</a:t>
            </a:r>
            <a:r>
              <a:rPr lang="es-ES" dirty="0"/>
              <a:t> </a:t>
            </a:r>
            <a:r>
              <a:rPr lang="es-ES" dirty="0" err="1"/>
              <a:t>is</a:t>
            </a:r>
            <a:r>
              <a:rPr lang="es-ES" dirty="0"/>
              <a:t> a </a:t>
            </a:r>
            <a:r>
              <a:rPr lang="es-ES" dirty="0" err="1"/>
              <a:t>great</a:t>
            </a:r>
            <a:r>
              <a:rPr lang="es-ES" dirty="0"/>
              <a:t> </a:t>
            </a:r>
            <a:r>
              <a:rPr lang="es-ES" dirty="0" err="1"/>
              <a:t>title</a:t>
            </a:r>
            <a:endParaRPr lang="es-CO" dirty="0"/>
          </a:p>
        </p:txBody>
      </p:sp>
      <p:sp>
        <p:nvSpPr>
          <p:cNvPr id="8" name="Subtítulo 2">
            <a:extLst>
              <a:ext uri="{FF2B5EF4-FFF2-40B4-BE49-F238E27FC236}">
                <a16:creationId xmlns:a16="http://schemas.microsoft.com/office/drawing/2014/main" id="{16D05D1B-82DB-BC92-5A4B-B4045FF09336}"/>
              </a:ext>
            </a:extLst>
          </p:cNvPr>
          <p:cNvSpPr>
            <a:spLocks noGrp="1"/>
          </p:cNvSpPr>
          <p:nvPr>
            <p:ph type="subTitle" idx="1" hasCustomPrompt="1"/>
          </p:nvPr>
        </p:nvSpPr>
        <p:spPr>
          <a:xfrm>
            <a:off x="8153399" y="3483312"/>
            <a:ext cx="2506287" cy="369332"/>
          </a:xfrm>
          <a:prstGeom prst="rect">
            <a:avLst/>
          </a:prstGeom>
          <a:noFill/>
        </p:spPr>
        <p:txBody>
          <a:bodyPr wrap="square" rtlCol="0">
            <a:spAutoFit/>
          </a:bodyPr>
          <a:lstStyle>
            <a:lvl1pPr marL="0" indent="0">
              <a:buNone/>
              <a:defRPr lang="es-CO" sz="2000" dirty="0">
                <a:solidFill>
                  <a:schemeClr val="bg1"/>
                </a:solidFill>
                <a:latin typeface="Avenir Medium" panose="02000503020000020003" pitchFamily="2" charset="0"/>
              </a:defRPr>
            </a:lvl1pPr>
          </a:lstStyle>
          <a:p>
            <a:pPr marL="0" lvl="0"/>
            <a:r>
              <a:rPr lang="es-ES" dirty="0" err="1"/>
              <a:t>This</a:t>
            </a:r>
            <a:r>
              <a:rPr lang="es-ES" dirty="0"/>
              <a:t> </a:t>
            </a:r>
            <a:r>
              <a:rPr lang="es-ES" dirty="0" err="1"/>
              <a:t>is</a:t>
            </a:r>
            <a:r>
              <a:rPr lang="es-ES" dirty="0"/>
              <a:t> a </a:t>
            </a:r>
            <a:r>
              <a:rPr lang="es-ES" dirty="0" err="1"/>
              <a:t>subtitle</a:t>
            </a:r>
            <a:endParaRPr lang="es-CO" dirty="0"/>
          </a:p>
        </p:txBody>
      </p:sp>
    </p:spTree>
    <p:extLst>
      <p:ext uri="{BB962C8B-B14F-4D97-AF65-F5344CB8AC3E}">
        <p14:creationId xmlns:p14="http://schemas.microsoft.com/office/powerpoint/2010/main" val="42078350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DB1A13-6512-2947-9DC9-555C6839216D}"/>
              </a:ext>
            </a:extLst>
          </p:cNvPr>
          <p:cNvSpPr>
            <a:spLocks noGrp="1"/>
          </p:cNvSpPr>
          <p:nvPr>
            <p:ph type="title" hasCustomPrompt="1"/>
          </p:nvPr>
        </p:nvSpPr>
        <p:spPr>
          <a:xfrm>
            <a:off x="8427027" y="139558"/>
            <a:ext cx="3764973" cy="948578"/>
          </a:xfrm>
          <a:prstGeom prst="rect">
            <a:avLst/>
          </a:prstGeom>
        </p:spPr>
        <p:txBody>
          <a:bodyPr>
            <a:normAutofit/>
          </a:bodyPr>
          <a:lstStyle>
            <a:lvl1pPr>
              <a:defRPr sz="4000" b="1">
                <a:solidFill>
                  <a:schemeClr val="tx2"/>
                </a:solidFill>
                <a:latin typeface="Avenir Black" panose="02000503020000020003"/>
              </a:defRPr>
            </a:lvl1pPr>
          </a:lstStyle>
          <a:p>
            <a:r>
              <a:rPr lang="es-ES" dirty="0" err="1"/>
              <a:t>This</a:t>
            </a:r>
            <a:r>
              <a:rPr lang="es-ES" dirty="0"/>
              <a:t> </a:t>
            </a:r>
            <a:r>
              <a:rPr lang="es-ES" dirty="0" err="1"/>
              <a:t>is</a:t>
            </a:r>
            <a:r>
              <a:rPr lang="es-ES" dirty="0"/>
              <a:t> a </a:t>
            </a:r>
            <a:r>
              <a:rPr lang="es-ES" dirty="0" err="1"/>
              <a:t>great</a:t>
            </a:r>
            <a:r>
              <a:rPr lang="es-ES" dirty="0"/>
              <a:t> </a:t>
            </a:r>
            <a:r>
              <a:rPr lang="es-ES" dirty="0" err="1"/>
              <a:t>title</a:t>
            </a:r>
            <a:endParaRPr lang="es-CO" dirty="0"/>
          </a:p>
        </p:txBody>
      </p:sp>
      <p:sp>
        <p:nvSpPr>
          <p:cNvPr id="4" name="Marcador de fecha 3">
            <a:extLst>
              <a:ext uri="{FF2B5EF4-FFF2-40B4-BE49-F238E27FC236}">
                <a16:creationId xmlns:a16="http://schemas.microsoft.com/office/drawing/2014/main" id="{F341CD53-F140-1C4C-B5A9-4B629DA95477}"/>
              </a:ext>
            </a:extLst>
          </p:cNvPr>
          <p:cNvSpPr>
            <a:spLocks noGrp="1"/>
          </p:cNvSpPr>
          <p:nvPr>
            <p:ph type="dt" sz="half" idx="10"/>
          </p:nvPr>
        </p:nvSpPr>
        <p:spPr/>
        <p:txBody>
          <a:bodyPr/>
          <a:lstStyle/>
          <a:p>
            <a:fld id="{99C80EB1-3F7A-44A9-BF6E-5E1E469E7BE5}" type="datetimeFigureOut">
              <a:rPr lang="en-US" smtClean="0"/>
              <a:t>4/5/2025</a:t>
            </a:fld>
            <a:endParaRPr lang="en-US"/>
          </a:p>
        </p:txBody>
      </p:sp>
      <p:sp>
        <p:nvSpPr>
          <p:cNvPr id="5" name="Marcador de pie de página 4">
            <a:extLst>
              <a:ext uri="{FF2B5EF4-FFF2-40B4-BE49-F238E27FC236}">
                <a16:creationId xmlns:a16="http://schemas.microsoft.com/office/drawing/2014/main" id="{EA65B05E-D8E9-C248-BC72-ECF82695B2D0}"/>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79E32E64-81A0-D04A-8E3F-476F26B229F2}"/>
              </a:ext>
            </a:extLst>
          </p:cNvPr>
          <p:cNvSpPr>
            <a:spLocks noGrp="1"/>
          </p:cNvSpPr>
          <p:nvPr>
            <p:ph type="sldNum" sz="quarter" idx="12"/>
          </p:nvPr>
        </p:nvSpPr>
        <p:spPr/>
        <p:txBody>
          <a:bodyPr/>
          <a:lstStyle/>
          <a:p>
            <a:fld id="{69CEB194-735D-4733-B2FC-F1DB550CBD87}" type="slidenum">
              <a:rPr lang="en-US" smtClean="0"/>
              <a:t>‹#›</a:t>
            </a:fld>
            <a:endParaRPr lang="en-US"/>
          </a:p>
        </p:txBody>
      </p:sp>
      <p:sp>
        <p:nvSpPr>
          <p:cNvPr id="7" name="Marcador de contenido 2">
            <a:extLst>
              <a:ext uri="{FF2B5EF4-FFF2-40B4-BE49-F238E27FC236}">
                <a16:creationId xmlns:a16="http://schemas.microsoft.com/office/drawing/2014/main" id="{BE80812B-BAD2-320D-5290-CC2E8DD1160E}"/>
              </a:ext>
            </a:extLst>
          </p:cNvPr>
          <p:cNvSpPr>
            <a:spLocks noGrp="1"/>
          </p:cNvSpPr>
          <p:nvPr>
            <p:ph idx="1"/>
          </p:nvPr>
        </p:nvSpPr>
        <p:spPr>
          <a:xfrm>
            <a:off x="1610591" y="1558636"/>
            <a:ext cx="10131135" cy="4675908"/>
          </a:xfrm>
          <a:prstGeom prst="rect">
            <a:avLst/>
          </a:prstGeom>
        </p:spPr>
        <p:txBody>
          <a:bodyPr/>
          <a:lstStyle>
            <a:lvl1pPr marL="228600" indent="-228600">
              <a:buClr>
                <a:srgbClr val="FF0000"/>
              </a:buClr>
              <a:buFont typeface="Wingdings" panose="05000000000000000000" pitchFamily="2" charset="2"/>
              <a:buChar char="§"/>
              <a:defRPr/>
            </a:lvl1pPr>
            <a:lvl2pPr marL="685800" indent="-228600">
              <a:buClr>
                <a:schemeClr val="accent1"/>
              </a:buClr>
              <a:buFont typeface="Britannic Bold" panose="020B0903060703020204" pitchFamily="34" charset="0"/>
              <a:buChar char="-"/>
              <a:defRPr/>
            </a:lvl2pPr>
            <a:lvl3pPr>
              <a:buClr>
                <a:schemeClr val="accent6"/>
              </a:buClr>
              <a:defRPr/>
            </a:lvl3pPr>
            <a:lvl4pPr>
              <a:buClr>
                <a:schemeClr val="accent2"/>
              </a:buClr>
              <a:defRPr/>
            </a:lvl4pPr>
            <a:lvl5pPr>
              <a:buClr>
                <a:schemeClr val="accent4"/>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dirty="0"/>
          </a:p>
        </p:txBody>
      </p:sp>
      <p:sp>
        <p:nvSpPr>
          <p:cNvPr id="8" name="Marcador de texto 2">
            <a:extLst>
              <a:ext uri="{FF2B5EF4-FFF2-40B4-BE49-F238E27FC236}">
                <a16:creationId xmlns:a16="http://schemas.microsoft.com/office/drawing/2014/main" id="{B13ACBF5-482E-732B-6B71-D8471EF2F74E}"/>
              </a:ext>
            </a:extLst>
          </p:cNvPr>
          <p:cNvSpPr>
            <a:spLocks noGrp="1"/>
          </p:cNvSpPr>
          <p:nvPr>
            <p:ph type="body" idx="13" hasCustomPrompt="1"/>
          </p:nvPr>
        </p:nvSpPr>
        <p:spPr>
          <a:xfrm>
            <a:off x="8427027" y="1165372"/>
            <a:ext cx="3764974" cy="271458"/>
          </a:xfrm>
          <a:prstGeom prst="rect">
            <a:avLst/>
          </a:prstGeom>
        </p:spPr>
        <p:txBody>
          <a:bodyPr>
            <a:noAutofit/>
          </a:bodyPr>
          <a:lstStyle>
            <a:lvl1pPr marL="0" indent="0" algn="l">
              <a:buNone/>
              <a:defRPr sz="1800">
                <a:solidFill>
                  <a:schemeClr val="accent1"/>
                </a:solidFill>
                <a:latin typeface="Avenir Medium"/>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err="1"/>
              <a:t>This</a:t>
            </a:r>
            <a:r>
              <a:rPr lang="es-ES" dirty="0"/>
              <a:t> </a:t>
            </a:r>
            <a:r>
              <a:rPr lang="es-ES" dirty="0" err="1"/>
              <a:t>is</a:t>
            </a:r>
            <a:r>
              <a:rPr lang="es-ES" dirty="0"/>
              <a:t> a </a:t>
            </a:r>
            <a:r>
              <a:rPr lang="es-ES" dirty="0" err="1"/>
              <a:t>subtitle</a:t>
            </a:r>
            <a:endParaRPr lang="es-ES" dirty="0"/>
          </a:p>
        </p:txBody>
      </p:sp>
    </p:spTree>
    <p:extLst>
      <p:ext uri="{BB962C8B-B14F-4D97-AF65-F5344CB8AC3E}">
        <p14:creationId xmlns:p14="http://schemas.microsoft.com/office/powerpoint/2010/main" val="10345976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244BD-8321-4C5C-9064-C142D09F32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1C6450-9C80-4B24-AAEB-804B598ADB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94B356-1DC9-4D9F-BCAB-0C2EB2C67EEB}"/>
              </a:ext>
            </a:extLst>
          </p:cNvPr>
          <p:cNvSpPr>
            <a:spLocks noGrp="1"/>
          </p:cNvSpPr>
          <p:nvPr>
            <p:ph type="dt" sz="half" idx="10"/>
          </p:nvPr>
        </p:nvSpPr>
        <p:spPr/>
        <p:txBody>
          <a:bodyPr/>
          <a:lstStyle/>
          <a:p>
            <a:fld id="{99C80EB1-3F7A-44A9-BF6E-5E1E469E7BE5}" type="datetimeFigureOut">
              <a:rPr lang="en-US" smtClean="0"/>
              <a:t>4/5/2025</a:t>
            </a:fld>
            <a:endParaRPr lang="en-US"/>
          </a:p>
        </p:txBody>
      </p:sp>
      <p:sp>
        <p:nvSpPr>
          <p:cNvPr id="5" name="Footer Placeholder 4">
            <a:extLst>
              <a:ext uri="{FF2B5EF4-FFF2-40B4-BE49-F238E27FC236}">
                <a16:creationId xmlns:a16="http://schemas.microsoft.com/office/drawing/2014/main" id="{7C87D0B1-6E52-41A5-BA83-0B38210C0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47B113-7251-41B8-8528-7C63FC4A22C0}"/>
              </a:ext>
            </a:extLst>
          </p:cNvPr>
          <p:cNvSpPr>
            <a:spLocks noGrp="1"/>
          </p:cNvSpPr>
          <p:nvPr>
            <p:ph type="sldNum" sz="quarter" idx="12"/>
          </p:nvPr>
        </p:nvSpPr>
        <p:spPr/>
        <p:txBody>
          <a:bodyPr/>
          <a:lstStyle/>
          <a:p>
            <a:fld id="{69CEB194-735D-4733-B2FC-F1DB550CBD87}" type="slidenum">
              <a:rPr lang="en-US" smtClean="0"/>
              <a:t>‹#›</a:t>
            </a:fld>
            <a:endParaRPr lang="en-US"/>
          </a:p>
        </p:txBody>
      </p:sp>
      <p:pic>
        <p:nvPicPr>
          <p:cNvPr id="8" name="Picture 7">
            <a:extLst>
              <a:ext uri="{FF2B5EF4-FFF2-40B4-BE49-F238E27FC236}">
                <a16:creationId xmlns:a16="http://schemas.microsoft.com/office/drawing/2014/main" id="{E1A4FDF4-BED7-4108-9ACC-EFF9DC8E9F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009898" y="3009899"/>
            <a:ext cx="6858000" cy="838201"/>
          </a:xfrm>
          <a:prstGeom prst="rect">
            <a:avLst/>
          </a:prstGeom>
        </p:spPr>
      </p:pic>
    </p:spTree>
    <p:extLst>
      <p:ext uri="{BB962C8B-B14F-4D97-AF65-F5344CB8AC3E}">
        <p14:creationId xmlns:p14="http://schemas.microsoft.com/office/powerpoint/2010/main" val="17627812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E40BF-882F-4B41-A1D0-DC79388BE254}"/>
              </a:ext>
            </a:extLst>
          </p:cNvPr>
          <p:cNvSpPr>
            <a:spLocks noGrp="1"/>
          </p:cNvSpPr>
          <p:nvPr>
            <p:ph type="title"/>
          </p:nvPr>
        </p:nvSpPr>
        <p:spPr>
          <a:xfrm>
            <a:off x="838200" y="136525"/>
            <a:ext cx="10515600" cy="674472"/>
          </a:xfrm>
        </p:spPr>
        <p:txBody>
          <a:bodyPr>
            <a:normAutofit/>
          </a:bodyPr>
          <a:lstStyle>
            <a:lvl1pPr>
              <a:defRPr sz="4800" b="1">
                <a:solidFill>
                  <a:schemeClr val="accent2"/>
                </a:solidFill>
                <a:latin typeface="+mn-lt"/>
              </a:defRPr>
            </a:lvl1pPr>
          </a:lstStyle>
          <a:p>
            <a:r>
              <a:rPr lang="en-US"/>
              <a:t>Click to edit Master title style</a:t>
            </a:r>
          </a:p>
        </p:txBody>
      </p:sp>
      <p:sp>
        <p:nvSpPr>
          <p:cNvPr id="3" name="Content Placeholder 2">
            <a:extLst>
              <a:ext uri="{FF2B5EF4-FFF2-40B4-BE49-F238E27FC236}">
                <a16:creationId xmlns:a16="http://schemas.microsoft.com/office/drawing/2014/main" id="{86149C5C-8C40-49AA-85E7-C669118EF4BD}"/>
              </a:ext>
            </a:extLst>
          </p:cNvPr>
          <p:cNvSpPr>
            <a:spLocks noGrp="1"/>
          </p:cNvSpPr>
          <p:nvPr>
            <p:ph idx="1"/>
          </p:nvPr>
        </p:nvSpPr>
        <p:spPr>
          <a:xfrm>
            <a:off x="838200" y="947523"/>
            <a:ext cx="10515600" cy="4938495"/>
          </a:xfrm>
        </p:spPr>
        <p:txBody>
          <a:bodyPr/>
          <a:lstStyle>
            <a:lvl1pPr marL="228600" indent="-228600">
              <a:buClr>
                <a:schemeClr val="accent2">
                  <a:lumMod val="75000"/>
                </a:schemeClr>
              </a:buClr>
              <a:buFont typeface="Wingdings" panose="05000000000000000000" pitchFamily="2" charset="2"/>
              <a:buChar char="§"/>
              <a:defRPr/>
            </a:lvl1pPr>
            <a:lvl2pPr marL="685800" indent="-228600">
              <a:buClr>
                <a:schemeClr val="accent2"/>
              </a:buClr>
              <a:buFont typeface="Arial" panose="020B0604020202020204" pitchFamily="34" charset="0"/>
              <a:buChar char="•"/>
              <a:defRPr/>
            </a:lvl2pPr>
            <a:lvl3pPr marL="1143000" indent="-228600">
              <a:buClr>
                <a:srgbClr val="C00000"/>
              </a:buClr>
              <a:buFont typeface="Wingdings" panose="05000000000000000000" pitchFamily="2" charset="2"/>
              <a:buChar char="§"/>
              <a:defRPr/>
            </a:lvl3pPr>
            <a:lvl4pPr marL="1600200" indent="-228600">
              <a:buClr>
                <a:schemeClr val="accent4">
                  <a:lumMod val="60000"/>
                  <a:lumOff val="40000"/>
                </a:schemeClr>
              </a:buClr>
              <a:buFont typeface="Wingdings" panose="05000000000000000000" pitchFamily="2" charset="2"/>
              <a:buChar char="§"/>
              <a:defRPr/>
            </a:lvl4pPr>
            <a:lvl5pPr marL="2057400" indent="-228600">
              <a:buClr>
                <a:schemeClr val="accent4">
                  <a:lumMod val="75000"/>
                </a:schemeClr>
              </a:buClr>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A4E8BA3-9AA6-4B31-8A76-158C8665E418}"/>
              </a:ext>
            </a:extLst>
          </p:cNvPr>
          <p:cNvSpPr>
            <a:spLocks noGrp="1"/>
          </p:cNvSpPr>
          <p:nvPr>
            <p:ph type="dt" sz="half" idx="10"/>
          </p:nvPr>
        </p:nvSpPr>
        <p:spPr/>
        <p:txBody>
          <a:bodyPr/>
          <a:lstStyle/>
          <a:p>
            <a:fld id="{99C80EB1-3F7A-44A9-BF6E-5E1E469E7BE5}" type="datetimeFigureOut">
              <a:rPr lang="en-US" smtClean="0"/>
              <a:t>4/5/2025</a:t>
            </a:fld>
            <a:endParaRPr lang="en-US"/>
          </a:p>
        </p:txBody>
      </p:sp>
      <p:sp>
        <p:nvSpPr>
          <p:cNvPr id="5" name="Footer Placeholder 4">
            <a:extLst>
              <a:ext uri="{FF2B5EF4-FFF2-40B4-BE49-F238E27FC236}">
                <a16:creationId xmlns:a16="http://schemas.microsoft.com/office/drawing/2014/main" id="{12A19CDE-05ED-4C3E-8F69-53B58A0B9D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73FA-3A19-4052-B53A-3AA3FBB5CECD}"/>
              </a:ext>
            </a:extLst>
          </p:cNvPr>
          <p:cNvSpPr>
            <a:spLocks noGrp="1"/>
          </p:cNvSpPr>
          <p:nvPr>
            <p:ph type="sldNum" sz="quarter" idx="12"/>
          </p:nvPr>
        </p:nvSpPr>
        <p:spPr/>
        <p:txBody>
          <a:bodyPr/>
          <a:lstStyle/>
          <a:p>
            <a:fld id="{69CEB194-735D-4733-B2FC-F1DB550CBD87}" type="slidenum">
              <a:rPr lang="en-US" smtClean="0"/>
              <a:t>‹#›</a:t>
            </a:fld>
            <a:endParaRPr lang="en-US"/>
          </a:p>
        </p:txBody>
      </p:sp>
      <p:pic>
        <p:nvPicPr>
          <p:cNvPr id="9" name="Picture 8">
            <a:extLst>
              <a:ext uri="{FF2B5EF4-FFF2-40B4-BE49-F238E27FC236}">
                <a16:creationId xmlns:a16="http://schemas.microsoft.com/office/drawing/2014/main" id="{F06F3E75-F3B2-14B7-E910-1597A1766ED4}"/>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rot="16200000">
            <a:off x="-3246123" y="3246119"/>
            <a:ext cx="6858000" cy="365760"/>
          </a:xfrm>
          <a:prstGeom prst="rect">
            <a:avLst/>
          </a:prstGeom>
        </p:spPr>
      </p:pic>
    </p:spTree>
    <p:extLst>
      <p:ext uri="{BB962C8B-B14F-4D97-AF65-F5344CB8AC3E}">
        <p14:creationId xmlns:p14="http://schemas.microsoft.com/office/powerpoint/2010/main" val="12792732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F8443-AD39-4B01-9BCE-CF9D21C3C26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57CD5D8-38CB-432D-B972-87CC64BB46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7D0599-C214-419A-8A34-C05DBEA0861D}"/>
              </a:ext>
            </a:extLst>
          </p:cNvPr>
          <p:cNvSpPr>
            <a:spLocks noGrp="1"/>
          </p:cNvSpPr>
          <p:nvPr>
            <p:ph type="dt" sz="half" idx="10"/>
          </p:nvPr>
        </p:nvSpPr>
        <p:spPr/>
        <p:txBody>
          <a:bodyPr/>
          <a:lstStyle/>
          <a:p>
            <a:fld id="{99C80EB1-3F7A-44A9-BF6E-5E1E469E7BE5}" type="datetimeFigureOut">
              <a:rPr lang="en-US" smtClean="0"/>
              <a:t>4/5/2025</a:t>
            </a:fld>
            <a:endParaRPr lang="en-US"/>
          </a:p>
        </p:txBody>
      </p:sp>
      <p:sp>
        <p:nvSpPr>
          <p:cNvPr id="5" name="Footer Placeholder 4">
            <a:extLst>
              <a:ext uri="{FF2B5EF4-FFF2-40B4-BE49-F238E27FC236}">
                <a16:creationId xmlns:a16="http://schemas.microsoft.com/office/drawing/2014/main" id="{2C38DA30-0A59-4E9E-9584-EEBD4F4B01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54565A-38BA-4532-AF25-27F0A7ECB748}"/>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42633404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4A0EB-50C2-4DE3-A9C6-30B91B491A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130668-0D60-4FB2-8861-8ED58F5C6F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C8C9A1-CF4B-4FAB-8C47-9776FE8E22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6C6EFE-1FD8-4947-A3ED-B1B2692A2405}"/>
              </a:ext>
            </a:extLst>
          </p:cNvPr>
          <p:cNvSpPr>
            <a:spLocks noGrp="1"/>
          </p:cNvSpPr>
          <p:nvPr>
            <p:ph type="dt" sz="half" idx="10"/>
          </p:nvPr>
        </p:nvSpPr>
        <p:spPr/>
        <p:txBody>
          <a:bodyPr/>
          <a:lstStyle/>
          <a:p>
            <a:fld id="{99C80EB1-3F7A-44A9-BF6E-5E1E469E7BE5}" type="datetimeFigureOut">
              <a:rPr lang="en-US" smtClean="0"/>
              <a:t>4/5/2025</a:t>
            </a:fld>
            <a:endParaRPr lang="en-US"/>
          </a:p>
        </p:txBody>
      </p:sp>
      <p:sp>
        <p:nvSpPr>
          <p:cNvPr id="6" name="Footer Placeholder 5">
            <a:extLst>
              <a:ext uri="{FF2B5EF4-FFF2-40B4-BE49-F238E27FC236}">
                <a16:creationId xmlns:a16="http://schemas.microsoft.com/office/drawing/2014/main" id="{880725A6-BFB9-46E2-94F4-E18EE716A6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7FFD0C-836F-40AF-87D7-B70663F28BDB}"/>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11344229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B16F9-ED27-470F-BB60-FCB7B43002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88860D-1A7D-4F80-A25F-92216BCD92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9F39F1-5594-40A9-AB9E-EAB99DCDA6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2C4018-E341-49ED-A4A0-8607C70DE2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04406A-32AE-4B73-A037-995BCC07F9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2D48AE-2E2E-4736-B55A-90C61BECD807}"/>
              </a:ext>
            </a:extLst>
          </p:cNvPr>
          <p:cNvSpPr>
            <a:spLocks noGrp="1"/>
          </p:cNvSpPr>
          <p:nvPr>
            <p:ph type="dt" sz="half" idx="10"/>
          </p:nvPr>
        </p:nvSpPr>
        <p:spPr/>
        <p:txBody>
          <a:bodyPr/>
          <a:lstStyle/>
          <a:p>
            <a:fld id="{99C80EB1-3F7A-44A9-BF6E-5E1E469E7BE5}" type="datetimeFigureOut">
              <a:rPr lang="en-US" smtClean="0"/>
              <a:t>4/5/2025</a:t>
            </a:fld>
            <a:endParaRPr lang="en-US"/>
          </a:p>
        </p:txBody>
      </p:sp>
      <p:sp>
        <p:nvSpPr>
          <p:cNvPr id="8" name="Footer Placeholder 7">
            <a:extLst>
              <a:ext uri="{FF2B5EF4-FFF2-40B4-BE49-F238E27FC236}">
                <a16:creationId xmlns:a16="http://schemas.microsoft.com/office/drawing/2014/main" id="{D9D7C44D-1218-45A0-A426-2B944079A6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1CA866-931C-4A32-AA06-638443A8DA25}"/>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1221161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E40BF-882F-4B41-A1D0-DC79388BE254}"/>
              </a:ext>
            </a:extLst>
          </p:cNvPr>
          <p:cNvSpPr>
            <a:spLocks noGrp="1"/>
          </p:cNvSpPr>
          <p:nvPr>
            <p:ph type="title"/>
          </p:nvPr>
        </p:nvSpPr>
        <p:spPr>
          <a:xfrm>
            <a:off x="838200" y="136525"/>
            <a:ext cx="10515600" cy="674472"/>
          </a:xfrm>
        </p:spPr>
        <p:txBody>
          <a:bodyPr>
            <a:normAutofit/>
          </a:bodyPr>
          <a:lstStyle>
            <a:lvl1pPr>
              <a:defRPr sz="4800" b="1">
                <a:solidFill>
                  <a:schemeClr val="accent2"/>
                </a:solidFill>
                <a:latin typeface="+mn-lt"/>
              </a:defRPr>
            </a:lvl1pPr>
          </a:lstStyle>
          <a:p>
            <a:r>
              <a:rPr lang="en-US"/>
              <a:t>Click to edit Master title style</a:t>
            </a:r>
          </a:p>
        </p:txBody>
      </p:sp>
      <p:sp>
        <p:nvSpPr>
          <p:cNvPr id="3" name="Content Placeholder 2">
            <a:extLst>
              <a:ext uri="{FF2B5EF4-FFF2-40B4-BE49-F238E27FC236}">
                <a16:creationId xmlns:a16="http://schemas.microsoft.com/office/drawing/2014/main" id="{86149C5C-8C40-49AA-85E7-C669118EF4BD}"/>
              </a:ext>
            </a:extLst>
          </p:cNvPr>
          <p:cNvSpPr>
            <a:spLocks noGrp="1"/>
          </p:cNvSpPr>
          <p:nvPr>
            <p:ph idx="1"/>
          </p:nvPr>
        </p:nvSpPr>
        <p:spPr>
          <a:xfrm>
            <a:off x="838200" y="947523"/>
            <a:ext cx="10515600" cy="4938495"/>
          </a:xfrm>
        </p:spPr>
        <p:txBody>
          <a:bodyPr/>
          <a:lstStyle>
            <a:lvl1pPr marL="228600" indent="-228600">
              <a:buClr>
                <a:schemeClr val="accent2">
                  <a:lumMod val="75000"/>
                </a:schemeClr>
              </a:buClr>
              <a:buFont typeface="Wingdings" panose="05000000000000000000" pitchFamily="2" charset="2"/>
              <a:buChar char="§"/>
              <a:defRPr/>
            </a:lvl1pPr>
            <a:lvl2pPr marL="685800" indent="-228600">
              <a:buClr>
                <a:schemeClr val="accent2"/>
              </a:buClr>
              <a:buFont typeface="Arial" panose="020B0604020202020204" pitchFamily="34" charset="0"/>
              <a:buChar char="•"/>
              <a:defRPr/>
            </a:lvl2pPr>
            <a:lvl3pPr marL="1143000" indent="-228600">
              <a:buClr>
                <a:srgbClr val="C00000"/>
              </a:buClr>
              <a:buFont typeface="Wingdings" panose="05000000000000000000" pitchFamily="2" charset="2"/>
              <a:buChar char="§"/>
              <a:defRPr/>
            </a:lvl3pPr>
            <a:lvl4pPr marL="1600200" indent="-228600">
              <a:buClr>
                <a:schemeClr val="accent4">
                  <a:lumMod val="60000"/>
                  <a:lumOff val="40000"/>
                </a:schemeClr>
              </a:buClr>
              <a:buFont typeface="Wingdings" panose="05000000000000000000" pitchFamily="2" charset="2"/>
              <a:buChar char="§"/>
              <a:defRPr/>
            </a:lvl4pPr>
            <a:lvl5pPr marL="2057400" indent="-228600">
              <a:buClr>
                <a:schemeClr val="accent4">
                  <a:lumMod val="75000"/>
                </a:schemeClr>
              </a:buClr>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A4E8BA3-9AA6-4B31-8A76-158C8665E418}"/>
              </a:ext>
            </a:extLst>
          </p:cNvPr>
          <p:cNvSpPr>
            <a:spLocks noGrp="1"/>
          </p:cNvSpPr>
          <p:nvPr>
            <p:ph type="dt" sz="half" idx="10"/>
          </p:nvPr>
        </p:nvSpPr>
        <p:spPr/>
        <p:txBody>
          <a:bodyPr/>
          <a:lstStyle/>
          <a:p>
            <a:fld id="{99C80EB1-3F7A-44A9-BF6E-5E1E469E7BE5}" type="datetimeFigureOut">
              <a:rPr lang="en-US" smtClean="0"/>
              <a:t>4/5/2025</a:t>
            </a:fld>
            <a:endParaRPr lang="en-US"/>
          </a:p>
        </p:txBody>
      </p:sp>
      <p:sp>
        <p:nvSpPr>
          <p:cNvPr id="5" name="Footer Placeholder 4">
            <a:extLst>
              <a:ext uri="{FF2B5EF4-FFF2-40B4-BE49-F238E27FC236}">
                <a16:creationId xmlns:a16="http://schemas.microsoft.com/office/drawing/2014/main" id="{12A19CDE-05ED-4C3E-8F69-53B58A0B9D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73FA-3A19-4052-B53A-3AA3FBB5CECD}"/>
              </a:ext>
            </a:extLst>
          </p:cNvPr>
          <p:cNvSpPr>
            <a:spLocks noGrp="1"/>
          </p:cNvSpPr>
          <p:nvPr>
            <p:ph type="sldNum" sz="quarter" idx="12"/>
          </p:nvPr>
        </p:nvSpPr>
        <p:spPr/>
        <p:txBody>
          <a:bodyPr/>
          <a:lstStyle/>
          <a:p>
            <a:fld id="{69CEB194-735D-4733-B2FC-F1DB550CBD87}" type="slidenum">
              <a:rPr lang="en-US" smtClean="0"/>
              <a:t>‹#›</a:t>
            </a:fld>
            <a:endParaRPr lang="en-US"/>
          </a:p>
        </p:txBody>
      </p:sp>
      <p:pic>
        <p:nvPicPr>
          <p:cNvPr id="9" name="Picture 8">
            <a:extLst>
              <a:ext uri="{FF2B5EF4-FFF2-40B4-BE49-F238E27FC236}">
                <a16:creationId xmlns:a16="http://schemas.microsoft.com/office/drawing/2014/main" id="{F06F3E75-F3B2-14B7-E910-1597A1766ED4}"/>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rot="16200000">
            <a:off x="-3246123" y="3246119"/>
            <a:ext cx="6858000" cy="365760"/>
          </a:xfrm>
          <a:prstGeom prst="rect">
            <a:avLst/>
          </a:prstGeom>
        </p:spPr>
      </p:pic>
    </p:spTree>
    <p:extLst>
      <p:ext uri="{BB962C8B-B14F-4D97-AF65-F5344CB8AC3E}">
        <p14:creationId xmlns:p14="http://schemas.microsoft.com/office/powerpoint/2010/main" val="269524224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5381-27E3-4595-A386-E24194B9C4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0F4C5A-B960-4A00-9AB7-47028600615E}"/>
              </a:ext>
            </a:extLst>
          </p:cNvPr>
          <p:cNvSpPr>
            <a:spLocks noGrp="1"/>
          </p:cNvSpPr>
          <p:nvPr>
            <p:ph type="dt" sz="half" idx="10"/>
          </p:nvPr>
        </p:nvSpPr>
        <p:spPr/>
        <p:txBody>
          <a:bodyPr/>
          <a:lstStyle/>
          <a:p>
            <a:fld id="{99C80EB1-3F7A-44A9-BF6E-5E1E469E7BE5}" type="datetimeFigureOut">
              <a:rPr lang="en-US" smtClean="0"/>
              <a:t>4/5/2025</a:t>
            </a:fld>
            <a:endParaRPr lang="en-US"/>
          </a:p>
        </p:txBody>
      </p:sp>
      <p:sp>
        <p:nvSpPr>
          <p:cNvPr id="4" name="Footer Placeholder 3">
            <a:extLst>
              <a:ext uri="{FF2B5EF4-FFF2-40B4-BE49-F238E27FC236}">
                <a16:creationId xmlns:a16="http://schemas.microsoft.com/office/drawing/2014/main" id="{02D2AA24-A8A8-4016-9E68-57A3E45229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490D1E-9E53-4009-9CE6-1E1FDB257399}"/>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42069984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44BDEA-62CD-4DDE-90B3-FFCC299908DC}"/>
              </a:ext>
            </a:extLst>
          </p:cNvPr>
          <p:cNvSpPr>
            <a:spLocks noGrp="1"/>
          </p:cNvSpPr>
          <p:nvPr>
            <p:ph type="dt" sz="half" idx="10"/>
          </p:nvPr>
        </p:nvSpPr>
        <p:spPr/>
        <p:txBody>
          <a:bodyPr/>
          <a:lstStyle/>
          <a:p>
            <a:fld id="{99C80EB1-3F7A-44A9-BF6E-5E1E469E7BE5}" type="datetimeFigureOut">
              <a:rPr lang="en-US" smtClean="0"/>
              <a:t>4/5/2025</a:t>
            </a:fld>
            <a:endParaRPr lang="en-US"/>
          </a:p>
        </p:txBody>
      </p:sp>
      <p:sp>
        <p:nvSpPr>
          <p:cNvPr id="3" name="Footer Placeholder 2">
            <a:extLst>
              <a:ext uri="{FF2B5EF4-FFF2-40B4-BE49-F238E27FC236}">
                <a16:creationId xmlns:a16="http://schemas.microsoft.com/office/drawing/2014/main" id="{571C6650-D8B9-4010-9BE2-CA58683A2A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B7CEB4-1B81-4F27-B2A1-46FD2E3E6E94}"/>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6601490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30D38-D030-4E2F-A318-24A3764360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C09621-54F5-4418-BD78-56EBF0E53F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BA6A49-D4DA-4F4E-9E4B-E480F7F5CE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0FA75F-F147-464F-B0EE-79F5ADB28F72}"/>
              </a:ext>
            </a:extLst>
          </p:cNvPr>
          <p:cNvSpPr>
            <a:spLocks noGrp="1"/>
          </p:cNvSpPr>
          <p:nvPr>
            <p:ph type="dt" sz="half" idx="10"/>
          </p:nvPr>
        </p:nvSpPr>
        <p:spPr/>
        <p:txBody>
          <a:bodyPr/>
          <a:lstStyle/>
          <a:p>
            <a:fld id="{99C80EB1-3F7A-44A9-BF6E-5E1E469E7BE5}" type="datetimeFigureOut">
              <a:rPr lang="en-US" smtClean="0"/>
              <a:t>4/5/2025</a:t>
            </a:fld>
            <a:endParaRPr lang="en-US"/>
          </a:p>
        </p:txBody>
      </p:sp>
      <p:sp>
        <p:nvSpPr>
          <p:cNvPr id="6" name="Footer Placeholder 5">
            <a:extLst>
              <a:ext uri="{FF2B5EF4-FFF2-40B4-BE49-F238E27FC236}">
                <a16:creationId xmlns:a16="http://schemas.microsoft.com/office/drawing/2014/main" id="{8F6AD03E-102D-4CE7-A51C-A3B2FD0C05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EAF012-E62A-4982-80FC-90EC8B489207}"/>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13550906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DC5F7-E05B-4906-9A8E-98E74D4041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D2B9F6-3EF5-4A3D-8D8F-6FDF0B67C4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05FE1A6-9C04-49B0-A6B4-13D7193C2E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34F74D-07CB-4005-BB52-C82DF3AAA010}"/>
              </a:ext>
            </a:extLst>
          </p:cNvPr>
          <p:cNvSpPr>
            <a:spLocks noGrp="1"/>
          </p:cNvSpPr>
          <p:nvPr>
            <p:ph type="dt" sz="half" idx="10"/>
          </p:nvPr>
        </p:nvSpPr>
        <p:spPr/>
        <p:txBody>
          <a:bodyPr/>
          <a:lstStyle/>
          <a:p>
            <a:fld id="{99C80EB1-3F7A-44A9-BF6E-5E1E469E7BE5}" type="datetimeFigureOut">
              <a:rPr lang="en-US" smtClean="0"/>
              <a:t>4/5/2025</a:t>
            </a:fld>
            <a:endParaRPr lang="en-US"/>
          </a:p>
        </p:txBody>
      </p:sp>
      <p:sp>
        <p:nvSpPr>
          <p:cNvPr id="6" name="Footer Placeholder 5">
            <a:extLst>
              <a:ext uri="{FF2B5EF4-FFF2-40B4-BE49-F238E27FC236}">
                <a16:creationId xmlns:a16="http://schemas.microsoft.com/office/drawing/2014/main" id="{45E7272B-7143-4C34-988F-E3639CF58B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68B9C9-D6C7-4052-8022-791524F1E4FE}"/>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18331095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E7A73-394F-4EAD-89C4-7C07422B31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65AA66-13F7-4F3F-BF19-B4D255BAB8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949E55-2795-4D87-A2DE-0CBA940612A5}"/>
              </a:ext>
            </a:extLst>
          </p:cNvPr>
          <p:cNvSpPr>
            <a:spLocks noGrp="1"/>
          </p:cNvSpPr>
          <p:nvPr>
            <p:ph type="dt" sz="half" idx="10"/>
          </p:nvPr>
        </p:nvSpPr>
        <p:spPr/>
        <p:txBody>
          <a:bodyPr/>
          <a:lstStyle/>
          <a:p>
            <a:fld id="{99C80EB1-3F7A-44A9-BF6E-5E1E469E7BE5}" type="datetimeFigureOut">
              <a:rPr lang="en-US" smtClean="0"/>
              <a:t>4/5/2025</a:t>
            </a:fld>
            <a:endParaRPr lang="en-US"/>
          </a:p>
        </p:txBody>
      </p:sp>
      <p:sp>
        <p:nvSpPr>
          <p:cNvPr id="5" name="Footer Placeholder 4">
            <a:extLst>
              <a:ext uri="{FF2B5EF4-FFF2-40B4-BE49-F238E27FC236}">
                <a16:creationId xmlns:a16="http://schemas.microsoft.com/office/drawing/2014/main" id="{F21E71CF-2705-47FD-9EF8-5EB3D5D80F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E96744-A71B-487C-AD39-93F505C25640}"/>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10587207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B98651-F190-4560-884D-65645FC397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4351BC-FE55-45E8-9D05-353AA4D7B1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FB029E-92F8-42AE-905C-B4B23635EFA7}"/>
              </a:ext>
            </a:extLst>
          </p:cNvPr>
          <p:cNvSpPr>
            <a:spLocks noGrp="1"/>
          </p:cNvSpPr>
          <p:nvPr>
            <p:ph type="dt" sz="half" idx="10"/>
          </p:nvPr>
        </p:nvSpPr>
        <p:spPr/>
        <p:txBody>
          <a:bodyPr/>
          <a:lstStyle/>
          <a:p>
            <a:fld id="{99C80EB1-3F7A-44A9-BF6E-5E1E469E7BE5}" type="datetimeFigureOut">
              <a:rPr lang="en-US" smtClean="0"/>
              <a:t>4/5/2025</a:t>
            </a:fld>
            <a:endParaRPr lang="en-US"/>
          </a:p>
        </p:txBody>
      </p:sp>
      <p:sp>
        <p:nvSpPr>
          <p:cNvPr id="5" name="Footer Placeholder 4">
            <a:extLst>
              <a:ext uri="{FF2B5EF4-FFF2-40B4-BE49-F238E27FC236}">
                <a16:creationId xmlns:a16="http://schemas.microsoft.com/office/drawing/2014/main" id="{60113D15-36E9-495A-87B7-E64E0E7A0B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6FBB59-CCA3-4ECF-90EF-F91F9F297706}"/>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23946939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DB1A13-6512-2947-9DC9-555C6839216D}"/>
              </a:ext>
            </a:extLst>
          </p:cNvPr>
          <p:cNvSpPr>
            <a:spLocks noGrp="1"/>
          </p:cNvSpPr>
          <p:nvPr>
            <p:ph type="title" hasCustomPrompt="1"/>
          </p:nvPr>
        </p:nvSpPr>
        <p:spPr>
          <a:xfrm>
            <a:off x="7034645" y="420687"/>
            <a:ext cx="5157355" cy="365125"/>
          </a:xfrm>
          <a:prstGeom prst="rect">
            <a:avLst/>
          </a:prstGeom>
        </p:spPr>
        <p:txBody>
          <a:bodyPr>
            <a:normAutofit/>
          </a:bodyPr>
          <a:lstStyle>
            <a:lvl1pPr>
              <a:defRPr sz="2000" b="1">
                <a:solidFill>
                  <a:schemeClr val="bg1"/>
                </a:solidFill>
                <a:latin typeface="Avenir Black" panose="02000503020000020003"/>
              </a:defRPr>
            </a:lvl1pPr>
          </a:lstStyle>
          <a:p>
            <a:r>
              <a:rPr lang="es-ES" dirty="0" err="1"/>
              <a:t>This</a:t>
            </a:r>
            <a:r>
              <a:rPr lang="es-ES" dirty="0"/>
              <a:t> </a:t>
            </a:r>
            <a:r>
              <a:rPr lang="es-ES" dirty="0" err="1"/>
              <a:t>is</a:t>
            </a:r>
            <a:r>
              <a:rPr lang="es-ES" dirty="0"/>
              <a:t> </a:t>
            </a:r>
            <a:r>
              <a:rPr lang="es-ES" dirty="0" err="1"/>
              <a:t>great</a:t>
            </a:r>
            <a:r>
              <a:rPr lang="es-ES" dirty="0"/>
              <a:t> </a:t>
            </a:r>
            <a:r>
              <a:rPr lang="es-ES" dirty="0" err="1"/>
              <a:t>Title</a:t>
            </a:r>
            <a:endParaRPr lang="es-CO" dirty="0"/>
          </a:p>
        </p:txBody>
      </p:sp>
      <p:sp>
        <p:nvSpPr>
          <p:cNvPr id="3" name="Marcador de contenido 2">
            <a:extLst>
              <a:ext uri="{FF2B5EF4-FFF2-40B4-BE49-F238E27FC236}">
                <a16:creationId xmlns:a16="http://schemas.microsoft.com/office/drawing/2014/main" id="{B43861BB-B5CA-EB44-9F3D-EF419CBE16F7}"/>
              </a:ext>
            </a:extLst>
          </p:cNvPr>
          <p:cNvSpPr>
            <a:spLocks noGrp="1"/>
          </p:cNvSpPr>
          <p:nvPr>
            <p:ph idx="1"/>
          </p:nvPr>
        </p:nvSpPr>
        <p:spPr>
          <a:xfrm>
            <a:off x="495299" y="921615"/>
            <a:ext cx="11246427" cy="5312929"/>
          </a:xfrm>
          <a:prstGeom prst="rect">
            <a:avLst/>
          </a:prstGeom>
        </p:spPr>
        <p:txBody>
          <a:bodyPr/>
          <a:lstStyle>
            <a:lvl1pPr marL="228600" indent="-228600">
              <a:buClr>
                <a:srgbClr val="FF0000"/>
              </a:buClr>
              <a:buFont typeface="Wingdings" panose="05000000000000000000" pitchFamily="2" charset="2"/>
              <a:buChar char="§"/>
              <a:defRPr/>
            </a:lvl1pPr>
            <a:lvl2pPr marL="685800" indent="-228600">
              <a:buClr>
                <a:schemeClr val="accent1"/>
              </a:buClr>
              <a:buFont typeface="Britannic Bold" panose="020B0903060703020204" pitchFamily="34" charset="0"/>
              <a:buChar char="-"/>
              <a:defRPr/>
            </a:lvl2pPr>
            <a:lvl3pPr>
              <a:buClr>
                <a:schemeClr val="accent6"/>
              </a:buClr>
              <a:defRPr/>
            </a:lvl3pPr>
            <a:lvl4pPr>
              <a:buClr>
                <a:schemeClr val="accent2"/>
              </a:buClr>
              <a:defRPr/>
            </a:lvl4pPr>
            <a:lvl5pPr>
              <a:buClr>
                <a:schemeClr val="accent4"/>
              </a:buClr>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
        <p:nvSpPr>
          <p:cNvPr id="4" name="Marcador de fecha 3">
            <a:extLst>
              <a:ext uri="{FF2B5EF4-FFF2-40B4-BE49-F238E27FC236}">
                <a16:creationId xmlns:a16="http://schemas.microsoft.com/office/drawing/2014/main" id="{F341CD53-F140-1C4C-B5A9-4B629DA95477}"/>
              </a:ext>
            </a:extLst>
          </p:cNvPr>
          <p:cNvSpPr>
            <a:spLocks noGrp="1"/>
          </p:cNvSpPr>
          <p:nvPr>
            <p:ph type="dt" sz="half" idx="10"/>
          </p:nvPr>
        </p:nvSpPr>
        <p:spPr/>
        <p:txBody>
          <a:bodyPr/>
          <a:lstStyle/>
          <a:p>
            <a:fld id="{99C80EB1-3F7A-44A9-BF6E-5E1E469E7BE5}" type="datetimeFigureOut">
              <a:rPr lang="en-US" smtClean="0"/>
              <a:t>4/5/2025</a:t>
            </a:fld>
            <a:endParaRPr lang="en-US"/>
          </a:p>
        </p:txBody>
      </p:sp>
      <p:sp>
        <p:nvSpPr>
          <p:cNvPr id="5" name="Marcador de pie de página 4">
            <a:extLst>
              <a:ext uri="{FF2B5EF4-FFF2-40B4-BE49-F238E27FC236}">
                <a16:creationId xmlns:a16="http://schemas.microsoft.com/office/drawing/2014/main" id="{EA65B05E-D8E9-C248-BC72-ECF82695B2D0}"/>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79E32E64-81A0-D04A-8E3F-476F26B229F2}"/>
              </a:ext>
            </a:extLst>
          </p:cNvPr>
          <p:cNvSpPr>
            <a:spLocks noGrp="1"/>
          </p:cNvSpPr>
          <p:nvPr>
            <p:ph type="sldNum" sz="quarter" idx="12"/>
          </p:nvPr>
        </p:nvSpPr>
        <p:spPr/>
        <p:txBody>
          <a:bodyPr/>
          <a:lstStyle/>
          <a:p>
            <a:fld id="{69CEB194-735D-4733-B2FC-F1DB550CBD87}" type="slidenum">
              <a:rPr lang="en-US" smtClean="0"/>
              <a:t>‹#›</a:t>
            </a:fld>
            <a:endParaRPr lang="en-US"/>
          </a:p>
        </p:txBody>
      </p:sp>
      <p:sp>
        <p:nvSpPr>
          <p:cNvPr id="7" name="Marcador de texto 2">
            <a:extLst>
              <a:ext uri="{FF2B5EF4-FFF2-40B4-BE49-F238E27FC236}">
                <a16:creationId xmlns:a16="http://schemas.microsoft.com/office/drawing/2014/main" id="{C5C87B01-4306-56D4-4963-43A90A005EC7}"/>
              </a:ext>
            </a:extLst>
          </p:cNvPr>
          <p:cNvSpPr>
            <a:spLocks noGrp="1"/>
          </p:cNvSpPr>
          <p:nvPr>
            <p:ph type="body" idx="13" hasCustomPrompt="1"/>
          </p:nvPr>
        </p:nvSpPr>
        <p:spPr>
          <a:xfrm>
            <a:off x="3283527" y="420687"/>
            <a:ext cx="3751118" cy="365125"/>
          </a:xfrm>
          <a:prstGeom prst="rect">
            <a:avLst/>
          </a:prstGeom>
        </p:spPr>
        <p:txBody>
          <a:bodyPr>
            <a:normAutofit/>
          </a:bodyPr>
          <a:lstStyle>
            <a:lvl1pPr marL="0" indent="0" algn="l">
              <a:buNone/>
              <a:defRPr sz="1400">
                <a:solidFill>
                  <a:schemeClr val="bg1"/>
                </a:solidFill>
                <a:latin typeface="Avenir Medium"/>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err="1"/>
              <a:t>This</a:t>
            </a:r>
            <a:r>
              <a:rPr lang="es-ES" dirty="0"/>
              <a:t> </a:t>
            </a:r>
            <a:r>
              <a:rPr lang="es-ES" dirty="0" err="1"/>
              <a:t>is</a:t>
            </a:r>
            <a:r>
              <a:rPr lang="es-ES" dirty="0"/>
              <a:t> a </a:t>
            </a:r>
            <a:r>
              <a:rPr lang="es-ES" dirty="0" err="1"/>
              <a:t>subtitle</a:t>
            </a:r>
            <a:endParaRPr lang="es-ES" dirty="0"/>
          </a:p>
        </p:txBody>
      </p:sp>
    </p:spTree>
    <p:extLst>
      <p:ext uri="{BB962C8B-B14F-4D97-AF65-F5344CB8AC3E}">
        <p14:creationId xmlns:p14="http://schemas.microsoft.com/office/powerpoint/2010/main" val="3651889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F8443-AD39-4B01-9BCE-CF9D21C3C26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57CD5D8-38CB-432D-B972-87CC64BB46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7D0599-C214-419A-8A34-C05DBEA0861D}"/>
              </a:ext>
            </a:extLst>
          </p:cNvPr>
          <p:cNvSpPr>
            <a:spLocks noGrp="1"/>
          </p:cNvSpPr>
          <p:nvPr>
            <p:ph type="dt" sz="half" idx="10"/>
          </p:nvPr>
        </p:nvSpPr>
        <p:spPr/>
        <p:txBody>
          <a:bodyPr/>
          <a:lstStyle/>
          <a:p>
            <a:fld id="{99C80EB1-3F7A-44A9-BF6E-5E1E469E7BE5}" type="datetimeFigureOut">
              <a:rPr lang="en-US" smtClean="0"/>
              <a:t>4/5/2025</a:t>
            </a:fld>
            <a:endParaRPr lang="en-US"/>
          </a:p>
        </p:txBody>
      </p:sp>
      <p:sp>
        <p:nvSpPr>
          <p:cNvPr id="5" name="Footer Placeholder 4">
            <a:extLst>
              <a:ext uri="{FF2B5EF4-FFF2-40B4-BE49-F238E27FC236}">
                <a16:creationId xmlns:a16="http://schemas.microsoft.com/office/drawing/2014/main" id="{2C38DA30-0A59-4E9E-9584-EEBD4F4B01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54565A-38BA-4532-AF25-27F0A7ECB748}"/>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2758243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4A0EB-50C2-4DE3-A9C6-30B91B491A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130668-0D60-4FB2-8861-8ED58F5C6F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C8C9A1-CF4B-4FAB-8C47-9776FE8E22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6C6EFE-1FD8-4947-A3ED-B1B2692A2405}"/>
              </a:ext>
            </a:extLst>
          </p:cNvPr>
          <p:cNvSpPr>
            <a:spLocks noGrp="1"/>
          </p:cNvSpPr>
          <p:nvPr>
            <p:ph type="dt" sz="half" idx="10"/>
          </p:nvPr>
        </p:nvSpPr>
        <p:spPr/>
        <p:txBody>
          <a:bodyPr/>
          <a:lstStyle/>
          <a:p>
            <a:fld id="{99C80EB1-3F7A-44A9-BF6E-5E1E469E7BE5}" type="datetimeFigureOut">
              <a:rPr lang="en-US" smtClean="0"/>
              <a:t>4/5/2025</a:t>
            </a:fld>
            <a:endParaRPr lang="en-US"/>
          </a:p>
        </p:txBody>
      </p:sp>
      <p:sp>
        <p:nvSpPr>
          <p:cNvPr id="6" name="Footer Placeholder 5">
            <a:extLst>
              <a:ext uri="{FF2B5EF4-FFF2-40B4-BE49-F238E27FC236}">
                <a16:creationId xmlns:a16="http://schemas.microsoft.com/office/drawing/2014/main" id="{880725A6-BFB9-46E2-94F4-E18EE716A6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7FFD0C-836F-40AF-87D7-B70663F28BDB}"/>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3684318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B16F9-ED27-470F-BB60-FCB7B43002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88860D-1A7D-4F80-A25F-92216BCD92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9F39F1-5594-40A9-AB9E-EAB99DCDA6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2C4018-E341-49ED-A4A0-8607C70DE2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04406A-32AE-4B73-A037-995BCC07F9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2D48AE-2E2E-4736-B55A-90C61BECD807}"/>
              </a:ext>
            </a:extLst>
          </p:cNvPr>
          <p:cNvSpPr>
            <a:spLocks noGrp="1"/>
          </p:cNvSpPr>
          <p:nvPr>
            <p:ph type="dt" sz="half" idx="10"/>
          </p:nvPr>
        </p:nvSpPr>
        <p:spPr/>
        <p:txBody>
          <a:bodyPr/>
          <a:lstStyle/>
          <a:p>
            <a:fld id="{99C80EB1-3F7A-44A9-BF6E-5E1E469E7BE5}" type="datetimeFigureOut">
              <a:rPr lang="en-US" smtClean="0"/>
              <a:t>4/5/2025</a:t>
            </a:fld>
            <a:endParaRPr lang="en-US"/>
          </a:p>
        </p:txBody>
      </p:sp>
      <p:sp>
        <p:nvSpPr>
          <p:cNvPr id="8" name="Footer Placeholder 7">
            <a:extLst>
              <a:ext uri="{FF2B5EF4-FFF2-40B4-BE49-F238E27FC236}">
                <a16:creationId xmlns:a16="http://schemas.microsoft.com/office/drawing/2014/main" id="{D9D7C44D-1218-45A0-A426-2B944079A6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1CA866-931C-4A32-AA06-638443A8DA25}"/>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1578213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5381-27E3-4595-A386-E24194B9C4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0F4C5A-B960-4A00-9AB7-47028600615E}"/>
              </a:ext>
            </a:extLst>
          </p:cNvPr>
          <p:cNvSpPr>
            <a:spLocks noGrp="1"/>
          </p:cNvSpPr>
          <p:nvPr>
            <p:ph type="dt" sz="half" idx="10"/>
          </p:nvPr>
        </p:nvSpPr>
        <p:spPr/>
        <p:txBody>
          <a:bodyPr/>
          <a:lstStyle/>
          <a:p>
            <a:fld id="{99C80EB1-3F7A-44A9-BF6E-5E1E469E7BE5}" type="datetimeFigureOut">
              <a:rPr lang="en-US" smtClean="0"/>
              <a:t>4/5/2025</a:t>
            </a:fld>
            <a:endParaRPr lang="en-US"/>
          </a:p>
        </p:txBody>
      </p:sp>
      <p:sp>
        <p:nvSpPr>
          <p:cNvPr id="4" name="Footer Placeholder 3">
            <a:extLst>
              <a:ext uri="{FF2B5EF4-FFF2-40B4-BE49-F238E27FC236}">
                <a16:creationId xmlns:a16="http://schemas.microsoft.com/office/drawing/2014/main" id="{02D2AA24-A8A8-4016-9E68-57A3E45229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490D1E-9E53-4009-9CE6-1E1FDB257399}"/>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40274126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44BDEA-62CD-4DDE-90B3-FFCC299908DC}"/>
              </a:ext>
            </a:extLst>
          </p:cNvPr>
          <p:cNvSpPr>
            <a:spLocks noGrp="1"/>
          </p:cNvSpPr>
          <p:nvPr>
            <p:ph type="dt" sz="half" idx="10"/>
          </p:nvPr>
        </p:nvSpPr>
        <p:spPr/>
        <p:txBody>
          <a:bodyPr/>
          <a:lstStyle/>
          <a:p>
            <a:fld id="{99C80EB1-3F7A-44A9-BF6E-5E1E469E7BE5}" type="datetimeFigureOut">
              <a:rPr lang="en-US" smtClean="0"/>
              <a:t>4/5/2025</a:t>
            </a:fld>
            <a:endParaRPr lang="en-US"/>
          </a:p>
        </p:txBody>
      </p:sp>
      <p:sp>
        <p:nvSpPr>
          <p:cNvPr id="3" name="Footer Placeholder 2">
            <a:extLst>
              <a:ext uri="{FF2B5EF4-FFF2-40B4-BE49-F238E27FC236}">
                <a16:creationId xmlns:a16="http://schemas.microsoft.com/office/drawing/2014/main" id="{571C6650-D8B9-4010-9BE2-CA58683A2A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B7CEB4-1B81-4F27-B2A1-46FD2E3E6E94}"/>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3116386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30D38-D030-4E2F-A318-24A3764360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C09621-54F5-4418-BD78-56EBF0E53F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BA6A49-D4DA-4F4E-9E4B-E480F7F5CE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0FA75F-F147-464F-B0EE-79F5ADB28F72}"/>
              </a:ext>
            </a:extLst>
          </p:cNvPr>
          <p:cNvSpPr>
            <a:spLocks noGrp="1"/>
          </p:cNvSpPr>
          <p:nvPr>
            <p:ph type="dt" sz="half" idx="10"/>
          </p:nvPr>
        </p:nvSpPr>
        <p:spPr/>
        <p:txBody>
          <a:bodyPr/>
          <a:lstStyle/>
          <a:p>
            <a:fld id="{99C80EB1-3F7A-44A9-BF6E-5E1E469E7BE5}" type="datetimeFigureOut">
              <a:rPr lang="en-US" smtClean="0"/>
              <a:t>4/5/2025</a:t>
            </a:fld>
            <a:endParaRPr lang="en-US"/>
          </a:p>
        </p:txBody>
      </p:sp>
      <p:sp>
        <p:nvSpPr>
          <p:cNvPr id="6" name="Footer Placeholder 5">
            <a:extLst>
              <a:ext uri="{FF2B5EF4-FFF2-40B4-BE49-F238E27FC236}">
                <a16:creationId xmlns:a16="http://schemas.microsoft.com/office/drawing/2014/main" id="{8F6AD03E-102D-4CE7-A51C-A3B2FD0C05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EAF012-E62A-4982-80FC-90EC8B489207}"/>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39656071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DC5F7-E05B-4906-9A8E-98E74D4041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D2B9F6-3EF5-4A3D-8D8F-6FDF0B67C4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05FE1A6-9C04-49B0-A6B4-13D7193C2E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34F74D-07CB-4005-BB52-C82DF3AAA010}"/>
              </a:ext>
            </a:extLst>
          </p:cNvPr>
          <p:cNvSpPr>
            <a:spLocks noGrp="1"/>
          </p:cNvSpPr>
          <p:nvPr>
            <p:ph type="dt" sz="half" idx="10"/>
          </p:nvPr>
        </p:nvSpPr>
        <p:spPr/>
        <p:txBody>
          <a:bodyPr/>
          <a:lstStyle/>
          <a:p>
            <a:fld id="{99C80EB1-3F7A-44A9-BF6E-5E1E469E7BE5}" type="datetimeFigureOut">
              <a:rPr lang="en-US" smtClean="0"/>
              <a:t>4/5/2025</a:t>
            </a:fld>
            <a:endParaRPr lang="en-US"/>
          </a:p>
        </p:txBody>
      </p:sp>
      <p:sp>
        <p:nvSpPr>
          <p:cNvPr id="6" name="Footer Placeholder 5">
            <a:extLst>
              <a:ext uri="{FF2B5EF4-FFF2-40B4-BE49-F238E27FC236}">
                <a16:creationId xmlns:a16="http://schemas.microsoft.com/office/drawing/2014/main" id="{45E7272B-7143-4C34-988F-E3639CF58B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68B9C9-D6C7-4052-8022-791524F1E4FE}"/>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1634877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19DD99-76B2-44B7-B008-EC65F1134D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3A4A8C-CF28-480C-BB1B-529594EFEA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7D31AF-94D4-493F-8C93-EA511B8B04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C80EB1-3F7A-44A9-BF6E-5E1E469E7BE5}" type="datetimeFigureOut">
              <a:rPr lang="en-US" smtClean="0"/>
              <a:t>4/5/2025</a:t>
            </a:fld>
            <a:endParaRPr lang="en-US"/>
          </a:p>
        </p:txBody>
      </p:sp>
      <p:sp>
        <p:nvSpPr>
          <p:cNvPr id="5" name="Footer Placeholder 4">
            <a:extLst>
              <a:ext uri="{FF2B5EF4-FFF2-40B4-BE49-F238E27FC236}">
                <a16:creationId xmlns:a16="http://schemas.microsoft.com/office/drawing/2014/main" id="{61CA2940-230F-4F3F-8540-98C9EDE85B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A6B814D-F3CB-4C82-BEA0-D3139F3B03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CEB194-735D-4733-B2FC-F1DB550CBD87}" type="slidenum">
              <a:rPr lang="en-US" smtClean="0"/>
              <a:t>‹#›</a:t>
            </a:fld>
            <a:endParaRPr lang="en-US"/>
          </a:p>
        </p:txBody>
      </p:sp>
    </p:spTree>
    <p:extLst>
      <p:ext uri="{BB962C8B-B14F-4D97-AF65-F5344CB8AC3E}">
        <p14:creationId xmlns:p14="http://schemas.microsoft.com/office/powerpoint/2010/main" val="4037521288"/>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0">
          <p15:clr>
            <a:srgbClr val="F26B43"/>
          </p15:clr>
        </p15:guide>
        <p15:guide id="4"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19DD99-76B2-44B7-B008-EC65F1134D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3A4A8C-CF28-480C-BB1B-529594EFEA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7D31AF-94D4-493F-8C93-EA511B8B04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C80EB1-3F7A-44A9-BF6E-5E1E469E7BE5}" type="datetimeFigureOut">
              <a:rPr lang="en-US" smtClean="0"/>
              <a:t>4/5/2025</a:t>
            </a:fld>
            <a:endParaRPr lang="en-US"/>
          </a:p>
        </p:txBody>
      </p:sp>
      <p:sp>
        <p:nvSpPr>
          <p:cNvPr id="5" name="Footer Placeholder 4">
            <a:extLst>
              <a:ext uri="{FF2B5EF4-FFF2-40B4-BE49-F238E27FC236}">
                <a16:creationId xmlns:a16="http://schemas.microsoft.com/office/drawing/2014/main" id="{61CA2940-230F-4F3F-8540-98C9EDE85B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A6B814D-F3CB-4C82-BEA0-D3139F3B03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CEB194-735D-4733-B2FC-F1DB550CBD87}" type="slidenum">
              <a:rPr lang="en-US" smtClean="0"/>
              <a:t>‹#›</a:t>
            </a:fld>
            <a:endParaRPr lang="en-US"/>
          </a:p>
        </p:txBody>
      </p:sp>
    </p:spTree>
    <p:extLst>
      <p:ext uri="{BB962C8B-B14F-4D97-AF65-F5344CB8AC3E}">
        <p14:creationId xmlns:p14="http://schemas.microsoft.com/office/powerpoint/2010/main" val="25445546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0">
          <p15:clr>
            <a:srgbClr val="F26B43"/>
          </p15:clr>
        </p15:guide>
        <p15:guide id="4"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iso25000.com/index.php/en/iso-25000-standards/iso-25010"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hemeOverride" Target="../theme/themeOverride1.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6A9EB-23A7-7473-EA79-19CAFA1A0F74}"/>
              </a:ext>
            </a:extLst>
          </p:cNvPr>
          <p:cNvSpPr>
            <a:spLocks noGrp="1"/>
          </p:cNvSpPr>
          <p:nvPr>
            <p:ph type="title"/>
          </p:nvPr>
        </p:nvSpPr>
        <p:spPr/>
        <p:txBody>
          <a:bodyPr>
            <a:normAutofit fontScale="90000"/>
          </a:bodyPr>
          <a:lstStyle/>
          <a:p>
            <a:endParaRPr lang="es-CO"/>
          </a:p>
        </p:txBody>
      </p:sp>
      <p:sp>
        <p:nvSpPr>
          <p:cNvPr id="3" name="Content Placeholder 2">
            <a:extLst>
              <a:ext uri="{FF2B5EF4-FFF2-40B4-BE49-F238E27FC236}">
                <a16:creationId xmlns:a16="http://schemas.microsoft.com/office/drawing/2014/main" id="{33898796-72AC-B395-2C01-4EB826ECADA9}"/>
              </a:ext>
            </a:extLst>
          </p:cNvPr>
          <p:cNvSpPr>
            <a:spLocks noGrp="1"/>
          </p:cNvSpPr>
          <p:nvPr>
            <p:ph idx="1"/>
          </p:nvPr>
        </p:nvSpPr>
        <p:spPr/>
        <p:txBody>
          <a:bodyPr/>
          <a:lstStyle/>
          <a:p>
            <a:endParaRPr lang="es-CO"/>
          </a:p>
        </p:txBody>
      </p:sp>
      <p:pic>
        <p:nvPicPr>
          <p:cNvPr id="4" name="Google Shape;90;p13">
            <a:extLst>
              <a:ext uri="{FF2B5EF4-FFF2-40B4-BE49-F238E27FC236}">
                <a16:creationId xmlns:a16="http://schemas.microsoft.com/office/drawing/2014/main" id="{02086D88-2904-FF75-A97D-05329CF3E60A}"/>
              </a:ext>
            </a:extLst>
          </p:cNvPr>
          <p:cNvPicPr preferRelativeResize="0"/>
          <p:nvPr/>
        </p:nvPicPr>
        <p:blipFill rotWithShape="1">
          <a:blip r:embed="rId2">
            <a:alphaModFix/>
          </a:blip>
          <a:srcRect/>
          <a:stretch/>
        </p:blipFill>
        <p:spPr>
          <a:xfrm>
            <a:off x="0" y="0"/>
            <a:ext cx="12192000" cy="6832601"/>
          </a:xfrm>
          <a:prstGeom prst="rect">
            <a:avLst/>
          </a:prstGeom>
          <a:noFill/>
          <a:ln>
            <a:noFill/>
          </a:ln>
        </p:spPr>
      </p:pic>
      <p:sp>
        <p:nvSpPr>
          <p:cNvPr id="5" name="Title 1">
            <a:extLst>
              <a:ext uri="{FF2B5EF4-FFF2-40B4-BE49-F238E27FC236}">
                <a16:creationId xmlns:a16="http://schemas.microsoft.com/office/drawing/2014/main" id="{1844C268-738B-6269-24C9-E9A541B2A9E1}"/>
              </a:ext>
            </a:extLst>
          </p:cNvPr>
          <p:cNvSpPr txBox="1">
            <a:spLocks/>
          </p:cNvSpPr>
          <p:nvPr/>
        </p:nvSpPr>
        <p:spPr>
          <a:xfrm>
            <a:off x="578913" y="1284137"/>
            <a:ext cx="4121104" cy="26385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accent2"/>
                </a:solidFill>
                <a:latin typeface="+mn-lt"/>
                <a:ea typeface="+mj-ea"/>
                <a:cs typeface="+mj-cs"/>
              </a:defRPr>
            </a:lvl1pPr>
          </a:lstStyle>
          <a:p>
            <a:r>
              <a:rPr lang="es-CO">
                <a:solidFill>
                  <a:schemeClr val="bg1"/>
                </a:solidFill>
              </a:rPr>
              <a:t>Software Architecture</a:t>
            </a:r>
            <a:endParaRPr lang="es-CO" dirty="0">
              <a:solidFill>
                <a:schemeClr val="bg1"/>
              </a:solidFill>
            </a:endParaRPr>
          </a:p>
        </p:txBody>
      </p:sp>
      <p:pic>
        <p:nvPicPr>
          <p:cNvPr id="6" name="Picture 5" descr="A picture containing logo&#10;&#10;Description automatically generated">
            <a:extLst>
              <a:ext uri="{FF2B5EF4-FFF2-40B4-BE49-F238E27FC236}">
                <a16:creationId xmlns:a16="http://schemas.microsoft.com/office/drawing/2014/main" id="{A045DB32-BE00-BFD2-9B38-7A42BD7D83E4}"/>
              </a:ext>
            </a:extLst>
          </p:cNvPr>
          <p:cNvPicPr>
            <a:picLocks noChangeAspect="1"/>
          </p:cNvPicPr>
          <p:nvPr/>
        </p:nvPicPr>
        <p:blipFill>
          <a:blip r:embed="rId3"/>
          <a:stretch>
            <a:fillRect/>
          </a:stretch>
        </p:blipFill>
        <p:spPr>
          <a:xfrm>
            <a:off x="7651183" y="1284137"/>
            <a:ext cx="3961905" cy="3771428"/>
          </a:xfrm>
          <a:prstGeom prst="rect">
            <a:avLst/>
          </a:prstGeom>
        </p:spPr>
      </p:pic>
      <p:pic>
        <p:nvPicPr>
          <p:cNvPr id="7" name="Picture 6" descr="Text&#10;&#10;Description automatically generated">
            <a:extLst>
              <a:ext uri="{FF2B5EF4-FFF2-40B4-BE49-F238E27FC236}">
                <a16:creationId xmlns:a16="http://schemas.microsoft.com/office/drawing/2014/main" id="{37CF93C0-8FF7-115F-EEB9-00D27B8C2D0F}"/>
              </a:ext>
            </a:extLst>
          </p:cNvPr>
          <p:cNvPicPr>
            <a:picLocks noChangeAspect="1"/>
          </p:cNvPicPr>
          <p:nvPr/>
        </p:nvPicPr>
        <p:blipFill>
          <a:blip r:embed="rId4"/>
          <a:stretch>
            <a:fillRect/>
          </a:stretch>
        </p:blipFill>
        <p:spPr>
          <a:xfrm>
            <a:off x="10489995" y="5278277"/>
            <a:ext cx="1234606" cy="1331611"/>
          </a:xfrm>
          <a:prstGeom prst="rect">
            <a:avLst/>
          </a:prstGeom>
        </p:spPr>
      </p:pic>
      <p:sp>
        <p:nvSpPr>
          <p:cNvPr id="8" name="TextBox 7">
            <a:extLst>
              <a:ext uri="{FF2B5EF4-FFF2-40B4-BE49-F238E27FC236}">
                <a16:creationId xmlns:a16="http://schemas.microsoft.com/office/drawing/2014/main" id="{DF982962-E3BF-3A22-36E5-F8BFEA74783C}"/>
              </a:ext>
            </a:extLst>
          </p:cNvPr>
          <p:cNvSpPr txBox="1"/>
          <p:nvPr/>
        </p:nvSpPr>
        <p:spPr>
          <a:xfrm>
            <a:off x="467399" y="3732126"/>
            <a:ext cx="4073419" cy="707886"/>
          </a:xfrm>
          <a:prstGeom prst="rect">
            <a:avLst/>
          </a:prstGeom>
          <a:noFill/>
        </p:spPr>
        <p:txBody>
          <a:bodyPr wrap="square">
            <a:spAutoFit/>
          </a:bodyPr>
          <a:lstStyle/>
          <a:p>
            <a:pPr algn="r"/>
            <a:r>
              <a:rPr lang="es-CO" sz="4000" b="1" dirty="0" err="1">
                <a:solidFill>
                  <a:srgbClr val="FFFF00"/>
                </a:solidFill>
                <a:latin typeface="+mn-lt"/>
              </a:rPr>
              <a:t>Quality</a:t>
            </a:r>
            <a:r>
              <a:rPr lang="es-CO" sz="4000" b="1" dirty="0">
                <a:solidFill>
                  <a:srgbClr val="FFFF00"/>
                </a:solidFill>
                <a:latin typeface="+mn-lt"/>
              </a:rPr>
              <a:t> </a:t>
            </a:r>
            <a:r>
              <a:rPr lang="es-CO" sz="4000" b="1" dirty="0" err="1">
                <a:solidFill>
                  <a:srgbClr val="FFFF00"/>
                </a:solidFill>
                <a:latin typeface="+mn-lt"/>
              </a:rPr>
              <a:t>Attributes</a:t>
            </a:r>
            <a:endParaRPr lang="es-CO" sz="4000" dirty="0">
              <a:solidFill>
                <a:srgbClr val="FFFF00"/>
              </a:solidFill>
            </a:endParaRPr>
          </a:p>
        </p:txBody>
      </p:sp>
    </p:spTree>
    <p:extLst>
      <p:ext uri="{BB962C8B-B14F-4D97-AF65-F5344CB8AC3E}">
        <p14:creationId xmlns:p14="http://schemas.microsoft.com/office/powerpoint/2010/main" val="1681843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4">
            <a:extLst>
              <a:ext uri="{FF2B5EF4-FFF2-40B4-BE49-F238E27FC236}">
                <a16:creationId xmlns:a16="http://schemas.microsoft.com/office/drawing/2014/main" id="{772F0C98-A7C3-33C5-C31C-2FF846367502}"/>
              </a:ext>
            </a:extLst>
          </p:cNvPr>
          <p:cNvSpPr>
            <a:spLocks noGrp="1"/>
          </p:cNvSpPr>
          <p:nvPr>
            <p:ph type="ctrTitle"/>
          </p:nvPr>
        </p:nvSpPr>
        <p:spPr>
          <a:xfrm>
            <a:off x="1443317" y="2250141"/>
            <a:ext cx="9305365" cy="1259821"/>
          </a:xfrm>
        </p:spPr>
        <p:txBody>
          <a:bodyPr>
            <a:noAutofit/>
          </a:bodyPr>
          <a:lstStyle/>
          <a:p>
            <a:r>
              <a:rPr lang="en-US" sz="9600" b="1" dirty="0">
                <a:solidFill>
                  <a:schemeClr val="accent2"/>
                </a:solidFill>
                <a:latin typeface="+mn-lt"/>
              </a:rPr>
              <a:t>Quality Attributes</a:t>
            </a:r>
          </a:p>
        </p:txBody>
      </p:sp>
      <p:sp>
        <p:nvSpPr>
          <p:cNvPr id="11" name="Subtitle 5">
            <a:extLst>
              <a:ext uri="{FF2B5EF4-FFF2-40B4-BE49-F238E27FC236}">
                <a16:creationId xmlns:a16="http://schemas.microsoft.com/office/drawing/2014/main" id="{2E02CCA4-0D9E-CFF4-2FAA-0CB40FA5E195}"/>
              </a:ext>
            </a:extLst>
          </p:cNvPr>
          <p:cNvSpPr>
            <a:spLocks noGrp="1"/>
          </p:cNvSpPr>
          <p:nvPr>
            <p:ph type="subTitle" idx="1"/>
          </p:nvPr>
        </p:nvSpPr>
        <p:spPr>
          <a:xfrm>
            <a:off x="1524000" y="3602038"/>
            <a:ext cx="9144000" cy="647233"/>
          </a:xfrm>
        </p:spPr>
        <p:txBody>
          <a:bodyPr>
            <a:normAutofit/>
          </a:bodyPr>
          <a:lstStyle/>
          <a:p>
            <a:r>
              <a:rPr lang="en-US" sz="4000" dirty="0"/>
              <a:t>Classifications</a:t>
            </a:r>
          </a:p>
        </p:txBody>
      </p:sp>
    </p:spTree>
    <p:extLst>
      <p:ext uri="{BB962C8B-B14F-4D97-AF65-F5344CB8AC3E}">
        <p14:creationId xmlns:p14="http://schemas.microsoft.com/office/powerpoint/2010/main" val="3505848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3578C-1B2A-6DF6-A56A-4AE6B4F460BE}"/>
              </a:ext>
            </a:extLst>
          </p:cNvPr>
          <p:cNvSpPr>
            <a:spLocks noGrp="1"/>
          </p:cNvSpPr>
          <p:nvPr>
            <p:ph type="title"/>
          </p:nvPr>
        </p:nvSpPr>
        <p:spPr/>
        <p:txBody>
          <a:bodyPr>
            <a:normAutofit fontScale="90000"/>
          </a:bodyPr>
          <a:lstStyle/>
          <a:p>
            <a:r>
              <a:rPr lang="en-US" dirty="0"/>
              <a:t>Quality Attributes</a:t>
            </a:r>
          </a:p>
        </p:txBody>
      </p:sp>
      <p:pic>
        <p:nvPicPr>
          <p:cNvPr id="2050" name="Picture 2" descr="Quality Characterisctics of ISO 25010">
            <a:extLst>
              <a:ext uri="{FF2B5EF4-FFF2-40B4-BE49-F238E27FC236}">
                <a16:creationId xmlns:a16="http://schemas.microsoft.com/office/drawing/2014/main" id="{DDA53B07-F528-2D91-2DDB-FA2B19567B5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460375" y="2106562"/>
            <a:ext cx="9271249" cy="262106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hlinkClick r:id="rId3"/>
            <a:extLst>
              <a:ext uri="{FF2B5EF4-FFF2-40B4-BE49-F238E27FC236}">
                <a16:creationId xmlns:a16="http://schemas.microsoft.com/office/drawing/2014/main" id="{601EA105-7A24-226C-9303-719D99C8090D}"/>
              </a:ext>
            </a:extLst>
          </p:cNvPr>
          <p:cNvSpPr txBox="1"/>
          <p:nvPr/>
        </p:nvSpPr>
        <p:spPr>
          <a:xfrm>
            <a:off x="5300942" y="5887522"/>
            <a:ext cx="1590115" cy="369332"/>
          </a:xfrm>
          <a:prstGeom prst="rect">
            <a:avLst/>
          </a:prstGeom>
          <a:noFill/>
        </p:spPr>
        <p:txBody>
          <a:bodyPr wrap="square">
            <a:spAutoFit/>
          </a:bodyPr>
          <a:lstStyle/>
          <a:p>
            <a:r>
              <a:rPr lang="en-US" b="1" u="sng" dirty="0">
                <a:solidFill>
                  <a:schemeClr val="accent1"/>
                </a:solidFill>
              </a:rPr>
              <a:t>ISO/IEC 25010</a:t>
            </a:r>
          </a:p>
        </p:txBody>
      </p:sp>
    </p:spTree>
    <p:extLst>
      <p:ext uri="{BB962C8B-B14F-4D97-AF65-F5344CB8AC3E}">
        <p14:creationId xmlns:p14="http://schemas.microsoft.com/office/powerpoint/2010/main" val="3520590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7F90A-BA64-A11A-4D90-0020CDAC1F14}"/>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9F63206F-484F-5FB2-E0F4-8CFDCD74B8BA}"/>
              </a:ext>
            </a:extLst>
          </p:cNvPr>
          <p:cNvSpPr>
            <a:spLocks noGrp="1"/>
          </p:cNvSpPr>
          <p:nvPr>
            <p:ph idx="1"/>
          </p:nvPr>
        </p:nvSpPr>
        <p:spPr/>
        <p:txBody>
          <a:bodyPr>
            <a:normAutofit/>
          </a:bodyPr>
          <a:lstStyle/>
          <a:p>
            <a:pPr marL="0" indent="0">
              <a:buNone/>
            </a:pPr>
            <a:r>
              <a:rPr lang="en-US" b="1" dirty="0">
                <a:solidFill>
                  <a:schemeClr val="accent1"/>
                </a:solidFill>
              </a:rPr>
              <a:t>Functional Suitability</a:t>
            </a:r>
          </a:p>
          <a:p>
            <a:r>
              <a:rPr lang="en-US" dirty="0">
                <a:effectLst/>
              </a:rPr>
              <a:t>This characteristic represents the degree to which a product or system provides functions that meet stated and implied needs when used under specified conditions.</a:t>
            </a:r>
          </a:p>
          <a:p>
            <a:pPr marL="0" indent="0">
              <a:buNone/>
            </a:pPr>
            <a:endParaRPr lang="en-US" dirty="0"/>
          </a:p>
          <a:p>
            <a:pPr lvl="1"/>
            <a:r>
              <a:rPr lang="en-US" dirty="0"/>
              <a:t>Functional completeness </a:t>
            </a:r>
          </a:p>
          <a:p>
            <a:pPr lvl="1"/>
            <a:r>
              <a:rPr lang="en-US" dirty="0"/>
              <a:t>Functional correctness</a:t>
            </a:r>
          </a:p>
          <a:p>
            <a:pPr lvl="1"/>
            <a:r>
              <a:rPr lang="en-US" dirty="0"/>
              <a:t>Functional appropriateness</a:t>
            </a:r>
          </a:p>
        </p:txBody>
      </p:sp>
      <p:pic>
        <p:nvPicPr>
          <p:cNvPr id="4098" name="Picture 2" descr="Product Functionality Concept Icon Stock Vector - Illustration of  usability, success: 227800598">
            <a:extLst>
              <a:ext uri="{FF2B5EF4-FFF2-40B4-BE49-F238E27FC236}">
                <a16:creationId xmlns:a16="http://schemas.microsoft.com/office/drawing/2014/main" id="{FABF0301-CE67-2D49-62FB-791303E7741B}"/>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48718" y="2232212"/>
            <a:ext cx="4625788" cy="4625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1516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7F90A-BA64-A11A-4D90-0020CDAC1F14}"/>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9F63206F-484F-5FB2-E0F4-8CFDCD74B8BA}"/>
              </a:ext>
            </a:extLst>
          </p:cNvPr>
          <p:cNvSpPr>
            <a:spLocks noGrp="1"/>
          </p:cNvSpPr>
          <p:nvPr>
            <p:ph idx="1"/>
          </p:nvPr>
        </p:nvSpPr>
        <p:spPr/>
        <p:txBody>
          <a:bodyPr>
            <a:normAutofit/>
          </a:bodyPr>
          <a:lstStyle/>
          <a:p>
            <a:pPr marL="0" indent="0">
              <a:buNone/>
            </a:pPr>
            <a:r>
              <a:rPr lang="en-US" b="1" dirty="0">
                <a:solidFill>
                  <a:schemeClr val="accent1"/>
                </a:solidFill>
              </a:rPr>
              <a:t>Performance</a:t>
            </a:r>
          </a:p>
          <a:p>
            <a:r>
              <a:rPr lang="en-US" dirty="0"/>
              <a:t>Performance shows the response of the system to performing certain actions for a certain period.</a:t>
            </a:r>
          </a:p>
          <a:p>
            <a:r>
              <a:rPr lang="en-US" dirty="0"/>
              <a:t>Measures:</a:t>
            </a:r>
          </a:p>
          <a:p>
            <a:pPr lvl="1"/>
            <a:r>
              <a:rPr lang="en-US" dirty="0"/>
              <a:t>Latency</a:t>
            </a:r>
          </a:p>
          <a:p>
            <a:pPr lvl="1"/>
            <a:r>
              <a:rPr lang="en-US" dirty="0"/>
              <a:t>Channel Capacity</a:t>
            </a:r>
          </a:p>
          <a:p>
            <a:r>
              <a:rPr lang="en-US" dirty="0"/>
              <a:t>Indicators</a:t>
            </a:r>
          </a:p>
          <a:p>
            <a:pPr lvl="1"/>
            <a:r>
              <a:rPr lang="en-US" dirty="0"/>
              <a:t>Average/Maximum Number of XXX</a:t>
            </a:r>
          </a:p>
          <a:p>
            <a:pPr lvl="1"/>
            <a:r>
              <a:rPr lang="en-US" dirty="0"/>
              <a:t>Average page load time</a:t>
            </a:r>
          </a:p>
          <a:p>
            <a:pPr lvl="1"/>
            <a:r>
              <a:rPr lang="en-US" dirty="0"/>
              <a:t>Average method execution time</a:t>
            </a:r>
          </a:p>
          <a:p>
            <a:pPr lvl="1"/>
            <a:endParaRPr lang="en-US" dirty="0"/>
          </a:p>
        </p:txBody>
      </p:sp>
      <p:pic>
        <p:nvPicPr>
          <p:cNvPr id="5122" name="Picture 2" descr="Performance budgeting: A means to improve EU spending | Epthinktank |  European Parliament">
            <a:extLst>
              <a:ext uri="{FF2B5EF4-FFF2-40B4-BE49-F238E27FC236}">
                <a16:creationId xmlns:a16="http://schemas.microsoft.com/office/drawing/2014/main" id="{6C330FE3-B670-07C7-3265-07F6278364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8873" y="2919773"/>
            <a:ext cx="5373127" cy="3938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472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7F90A-BA64-A11A-4D90-0020CDAC1F14}"/>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9F63206F-484F-5FB2-E0F4-8CFDCD74B8BA}"/>
              </a:ext>
            </a:extLst>
          </p:cNvPr>
          <p:cNvSpPr>
            <a:spLocks noGrp="1"/>
          </p:cNvSpPr>
          <p:nvPr>
            <p:ph idx="1"/>
          </p:nvPr>
        </p:nvSpPr>
        <p:spPr/>
        <p:txBody>
          <a:bodyPr>
            <a:normAutofit lnSpcReduction="10000"/>
          </a:bodyPr>
          <a:lstStyle/>
          <a:p>
            <a:pPr marL="0" indent="0" algn="just">
              <a:buNone/>
            </a:pPr>
            <a:r>
              <a:rPr lang="en-US" b="1" dirty="0">
                <a:solidFill>
                  <a:schemeClr val="accent1"/>
                </a:solidFill>
              </a:rPr>
              <a:t>Compatibility/Interoperability</a:t>
            </a:r>
          </a:p>
          <a:p>
            <a:pPr algn="just"/>
            <a:r>
              <a:rPr lang="en-US" dirty="0"/>
              <a:t>Is an attribute of the system or part of the system that is responsible for its operation and the transmission of data and its exchange with other external systems.</a:t>
            </a:r>
          </a:p>
          <a:p>
            <a:pPr algn="just"/>
            <a:r>
              <a:rPr lang="en-US" dirty="0"/>
              <a:t>Problems:</a:t>
            </a:r>
          </a:p>
          <a:p>
            <a:pPr lvl="1" algn="just"/>
            <a:r>
              <a:rPr lang="en-US" dirty="0"/>
              <a:t>Outdated external systems.</a:t>
            </a:r>
          </a:p>
          <a:p>
            <a:pPr lvl="1" algn="just"/>
            <a:r>
              <a:rPr lang="en-US" dirty="0"/>
              <a:t>Different formats of data in similar external systems.</a:t>
            </a:r>
          </a:p>
          <a:p>
            <a:pPr lvl="1" algn="just"/>
            <a:r>
              <a:rPr lang="en-US" dirty="0"/>
              <a:t>Different versions of the API in external systems.</a:t>
            </a:r>
          </a:p>
          <a:p>
            <a:pPr lvl="1" algn="just"/>
            <a:r>
              <a:rPr lang="en-US" dirty="0"/>
              <a:t>Backward compatibility of the API for integration.</a:t>
            </a:r>
          </a:p>
          <a:p>
            <a:pPr lvl="1" algn="just"/>
            <a:r>
              <a:rPr lang="en-US" dirty="0"/>
              <a:t>Poor quality and lack of standards of external systems.</a:t>
            </a:r>
          </a:p>
          <a:p>
            <a:pPr algn="just"/>
            <a:r>
              <a:rPr lang="en-US" dirty="0"/>
              <a:t>In the Best Case, API to interact with different layers, in the worst </a:t>
            </a:r>
            <a:r>
              <a:rPr lang="en-US" b="1" dirty="0">
                <a:solidFill>
                  <a:srgbClr val="FF0000"/>
                </a:solidFill>
              </a:rPr>
              <a:t>Rebuild</a:t>
            </a:r>
            <a:r>
              <a:rPr lang="en-US" b="1" dirty="0"/>
              <a:t> </a:t>
            </a:r>
            <a:r>
              <a:rPr lang="en-US" dirty="0"/>
              <a:t>the system.</a:t>
            </a:r>
          </a:p>
        </p:txBody>
      </p:sp>
      <p:pic>
        <p:nvPicPr>
          <p:cNvPr id="1028" name="Picture 4" descr="Best WiFi Extenders Of 2022 (Top Signal Range Booster )">
            <a:extLst>
              <a:ext uri="{FF2B5EF4-FFF2-40B4-BE49-F238E27FC236}">
                <a16:creationId xmlns:a16="http://schemas.microsoft.com/office/drawing/2014/main" id="{4759C346-1CAA-3C65-E16C-66F331536B23}"/>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81147" y="1914379"/>
            <a:ext cx="3585883" cy="2838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849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7F90A-BA64-A11A-4D90-0020CDAC1F14}"/>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9F63206F-484F-5FB2-E0F4-8CFDCD74B8BA}"/>
              </a:ext>
            </a:extLst>
          </p:cNvPr>
          <p:cNvSpPr>
            <a:spLocks noGrp="1"/>
          </p:cNvSpPr>
          <p:nvPr>
            <p:ph idx="1"/>
          </p:nvPr>
        </p:nvSpPr>
        <p:spPr/>
        <p:txBody>
          <a:bodyPr>
            <a:normAutofit/>
          </a:bodyPr>
          <a:lstStyle/>
          <a:p>
            <a:pPr marL="0" indent="0" algn="just">
              <a:buNone/>
            </a:pPr>
            <a:r>
              <a:rPr lang="en-US" b="1" dirty="0">
                <a:solidFill>
                  <a:schemeClr val="accent1"/>
                </a:solidFill>
              </a:rPr>
              <a:t>Usability</a:t>
            </a:r>
          </a:p>
          <a:p>
            <a:pPr algn="just"/>
            <a:r>
              <a:rPr lang="en-US" dirty="0"/>
              <a:t>The degree to which a product or system can be used by specified users to achieve specified goals with effectiveness, efficiency, and satisfaction in a specified context of use. </a:t>
            </a:r>
            <a:r>
              <a:rPr lang="en-US" b="1" dirty="0"/>
              <a:t>Easy to use</a:t>
            </a:r>
            <a:r>
              <a:rPr lang="en-US" dirty="0"/>
              <a:t>.</a:t>
            </a:r>
          </a:p>
          <a:p>
            <a:pPr algn="just"/>
            <a:r>
              <a:rPr lang="en-US" dirty="0"/>
              <a:t>Characteristics</a:t>
            </a:r>
          </a:p>
          <a:p>
            <a:pPr lvl="1" algn="just"/>
            <a:r>
              <a:rPr lang="en-US" dirty="0"/>
              <a:t>Simple &amp; Intuitive Design</a:t>
            </a:r>
          </a:p>
          <a:p>
            <a:pPr lvl="1" algn="just"/>
            <a:r>
              <a:rPr lang="en-US" dirty="0"/>
              <a:t>Learnability</a:t>
            </a:r>
          </a:p>
          <a:p>
            <a:pPr lvl="1" algn="just"/>
            <a:r>
              <a:rPr lang="en-US" dirty="0"/>
              <a:t>Usage Efficiency</a:t>
            </a:r>
          </a:p>
          <a:p>
            <a:pPr lvl="1" algn="just"/>
            <a:r>
              <a:rPr lang="en-US" dirty="0"/>
              <a:t>Memorability</a:t>
            </a:r>
          </a:p>
          <a:p>
            <a:pPr lvl="1" algn="just"/>
            <a:r>
              <a:rPr lang="en-US" dirty="0"/>
              <a:t>Error Frequency and Severity</a:t>
            </a:r>
          </a:p>
          <a:p>
            <a:pPr lvl="1" algn="just"/>
            <a:r>
              <a:rPr lang="en-US" dirty="0"/>
              <a:t>Subjective Fulfillment</a:t>
            </a:r>
          </a:p>
        </p:txBody>
      </p:sp>
      <p:pic>
        <p:nvPicPr>
          <p:cNvPr id="6" name="Picture 5">
            <a:extLst>
              <a:ext uri="{FF2B5EF4-FFF2-40B4-BE49-F238E27FC236}">
                <a16:creationId xmlns:a16="http://schemas.microsoft.com/office/drawing/2014/main" id="{71B9C3B5-D6EB-36A0-BB7C-A9F799EACC0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552950" y="2625632"/>
            <a:ext cx="7143750" cy="4067175"/>
          </a:xfrm>
          <a:prstGeom prst="rect">
            <a:avLst/>
          </a:prstGeom>
        </p:spPr>
      </p:pic>
    </p:spTree>
    <p:extLst>
      <p:ext uri="{BB962C8B-B14F-4D97-AF65-F5344CB8AC3E}">
        <p14:creationId xmlns:p14="http://schemas.microsoft.com/office/powerpoint/2010/main" val="3703587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7DA37-2BFA-FA03-98AC-DA8BE9AEF71C}"/>
              </a:ext>
            </a:extLst>
          </p:cNvPr>
          <p:cNvSpPr>
            <a:spLocks noGrp="1"/>
          </p:cNvSpPr>
          <p:nvPr>
            <p:ph type="title"/>
          </p:nvPr>
        </p:nvSpPr>
        <p:spPr/>
        <p:txBody>
          <a:bodyPr>
            <a:normAutofit fontScale="90000"/>
          </a:bodyPr>
          <a:lstStyle/>
          <a:p>
            <a:r>
              <a:rPr lang="en-US" dirty="0"/>
              <a:t>Quality Attributes</a:t>
            </a:r>
          </a:p>
        </p:txBody>
      </p:sp>
      <p:pic>
        <p:nvPicPr>
          <p:cNvPr id="6" name="Content Placeholder 5">
            <a:extLst>
              <a:ext uri="{FF2B5EF4-FFF2-40B4-BE49-F238E27FC236}">
                <a16:creationId xmlns:a16="http://schemas.microsoft.com/office/drawing/2014/main" id="{D40B15C3-AF5F-08A4-C2DA-0AB0B5D2126C}"/>
              </a:ext>
            </a:extLst>
          </p:cNvPr>
          <p:cNvPicPr>
            <a:picLocks noGrp="1" noChangeAspect="1"/>
          </p:cNvPicPr>
          <p:nvPr>
            <p:ph idx="1"/>
          </p:nvPr>
        </p:nvPicPr>
        <p:blipFill>
          <a:blip r:embed="rId3">
            <a:clrChange>
              <a:clrFrom>
                <a:srgbClr val="FFFFFF"/>
              </a:clrFrom>
              <a:clrTo>
                <a:srgbClr val="FFFFFF">
                  <a:alpha val="0"/>
                </a:srgbClr>
              </a:clrTo>
            </a:clrChange>
          </a:blip>
          <a:stretch>
            <a:fillRect/>
          </a:stretch>
        </p:blipFill>
        <p:spPr>
          <a:xfrm>
            <a:off x="2399578" y="947738"/>
            <a:ext cx="7392843" cy="4938712"/>
          </a:xfrm>
        </p:spPr>
      </p:pic>
    </p:spTree>
    <p:extLst>
      <p:ext uri="{BB962C8B-B14F-4D97-AF65-F5344CB8AC3E}">
        <p14:creationId xmlns:p14="http://schemas.microsoft.com/office/powerpoint/2010/main" val="1882514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6C89-17B5-0944-EECB-6418E3E535D6}"/>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CC3C43C9-C318-D94F-8407-7DA10B0E2CA4}"/>
              </a:ext>
            </a:extLst>
          </p:cNvPr>
          <p:cNvSpPr>
            <a:spLocks noGrp="1"/>
          </p:cNvSpPr>
          <p:nvPr>
            <p:ph idx="1"/>
          </p:nvPr>
        </p:nvSpPr>
        <p:spPr/>
        <p:txBody>
          <a:bodyPr>
            <a:normAutofit/>
          </a:bodyPr>
          <a:lstStyle/>
          <a:p>
            <a:pPr marL="0" indent="0" algn="just">
              <a:buNone/>
            </a:pPr>
            <a:r>
              <a:rPr lang="en-US" b="1" dirty="0">
                <a:solidFill>
                  <a:schemeClr val="accent1"/>
                </a:solidFill>
              </a:rPr>
              <a:t>Reliability </a:t>
            </a:r>
          </a:p>
          <a:p>
            <a:pPr algn="just"/>
            <a:r>
              <a:rPr lang="en-US" dirty="0"/>
              <a:t>Is an attribute of the system responsible for the ability to continue to operate under predefined conditions. Most often, the system fails due to the inaccessibility of external elements, such as databases, systems, and network connections.</a:t>
            </a:r>
          </a:p>
          <a:p>
            <a:pPr algn="just"/>
            <a:r>
              <a:rPr lang="en-US" b="0" i="0" dirty="0">
                <a:solidFill>
                  <a:srgbClr val="444444"/>
                </a:solidFill>
                <a:effectLst/>
                <a:latin typeface="Helvetica Neue"/>
              </a:rPr>
              <a:t>Characteristics</a:t>
            </a:r>
          </a:p>
          <a:p>
            <a:pPr lvl="1" algn="just"/>
            <a:r>
              <a:rPr lang="en-US" dirty="0"/>
              <a:t>Maturity</a:t>
            </a:r>
          </a:p>
          <a:p>
            <a:pPr lvl="1" algn="just"/>
            <a:r>
              <a:rPr lang="en-US" dirty="0"/>
              <a:t>Availability</a:t>
            </a:r>
          </a:p>
          <a:p>
            <a:pPr lvl="1" algn="just"/>
            <a:r>
              <a:rPr lang="en-US" dirty="0"/>
              <a:t>Fault tolerance</a:t>
            </a:r>
          </a:p>
          <a:p>
            <a:pPr lvl="1" algn="just"/>
            <a:r>
              <a:rPr lang="en-US" dirty="0"/>
              <a:t>Recoverability </a:t>
            </a:r>
          </a:p>
        </p:txBody>
      </p:sp>
      <p:pic>
        <p:nvPicPr>
          <p:cNvPr id="6" name="Picture 5">
            <a:extLst>
              <a:ext uri="{FF2B5EF4-FFF2-40B4-BE49-F238E27FC236}">
                <a16:creationId xmlns:a16="http://schemas.microsoft.com/office/drawing/2014/main" id="{92833CD5-B49F-3C5B-38CF-5B53E1D13BF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423647" y="3578079"/>
            <a:ext cx="5676900" cy="3276600"/>
          </a:xfrm>
          <a:prstGeom prst="rect">
            <a:avLst/>
          </a:prstGeom>
        </p:spPr>
      </p:pic>
    </p:spTree>
    <p:extLst>
      <p:ext uri="{BB962C8B-B14F-4D97-AF65-F5344CB8AC3E}">
        <p14:creationId xmlns:p14="http://schemas.microsoft.com/office/powerpoint/2010/main" val="2750733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6C89-17B5-0944-EECB-6418E3E535D6}"/>
              </a:ext>
            </a:extLst>
          </p:cNvPr>
          <p:cNvSpPr>
            <a:spLocks noGrp="1"/>
          </p:cNvSpPr>
          <p:nvPr>
            <p:ph type="title"/>
          </p:nvPr>
        </p:nvSpPr>
        <p:spPr/>
        <p:txBody>
          <a:bodyPr>
            <a:normAutofit fontScale="90000"/>
          </a:bodyPr>
          <a:lstStyle/>
          <a:p>
            <a:r>
              <a:rPr lang="en-US" dirty="0"/>
              <a:t>Quality Attributes</a:t>
            </a:r>
          </a:p>
        </p:txBody>
      </p:sp>
      <p:sp>
        <p:nvSpPr>
          <p:cNvPr id="7" name="Content Placeholder 6">
            <a:extLst>
              <a:ext uri="{FF2B5EF4-FFF2-40B4-BE49-F238E27FC236}">
                <a16:creationId xmlns:a16="http://schemas.microsoft.com/office/drawing/2014/main" id="{0F7F285E-24E7-3D34-1EE8-5F8CFE37F750}"/>
              </a:ext>
            </a:extLst>
          </p:cNvPr>
          <p:cNvSpPr>
            <a:spLocks noGrp="1"/>
          </p:cNvSpPr>
          <p:nvPr>
            <p:ph idx="1"/>
          </p:nvPr>
        </p:nvSpPr>
        <p:spPr/>
        <p:txBody>
          <a:bodyPr/>
          <a:lstStyle/>
          <a:p>
            <a:r>
              <a:rPr lang="en-US" dirty="0"/>
              <a:t>Availability Levels</a:t>
            </a:r>
          </a:p>
        </p:txBody>
      </p:sp>
      <p:graphicFrame>
        <p:nvGraphicFramePr>
          <p:cNvPr id="9" name="Table 8">
            <a:extLst>
              <a:ext uri="{FF2B5EF4-FFF2-40B4-BE49-F238E27FC236}">
                <a16:creationId xmlns:a16="http://schemas.microsoft.com/office/drawing/2014/main" id="{B6D62444-AE0F-CEDD-9CCC-CC17B3D25148}"/>
              </a:ext>
            </a:extLst>
          </p:cNvPr>
          <p:cNvGraphicFramePr>
            <a:graphicFrameLocks noGrp="1"/>
          </p:cNvGraphicFramePr>
          <p:nvPr>
            <p:extLst>
              <p:ext uri="{D42A27DB-BD31-4B8C-83A1-F6EECF244321}">
                <p14:modId xmlns:p14="http://schemas.microsoft.com/office/powerpoint/2010/main" val="529048603"/>
              </p:ext>
            </p:extLst>
          </p:nvPr>
        </p:nvGraphicFramePr>
        <p:xfrm>
          <a:off x="495297" y="1532965"/>
          <a:ext cx="11201404" cy="4904345"/>
        </p:xfrm>
        <a:graphic>
          <a:graphicData uri="http://schemas.openxmlformats.org/drawingml/2006/table">
            <a:tbl>
              <a:tblPr/>
              <a:tblGrid>
                <a:gridCol w="2394192">
                  <a:extLst>
                    <a:ext uri="{9D8B030D-6E8A-4147-A177-3AD203B41FA5}">
                      <a16:colId xmlns:a16="http://schemas.microsoft.com/office/drawing/2014/main" val="2186434567"/>
                    </a:ext>
                  </a:extLst>
                </a:gridCol>
                <a:gridCol w="1432240">
                  <a:extLst>
                    <a:ext uri="{9D8B030D-6E8A-4147-A177-3AD203B41FA5}">
                      <a16:colId xmlns:a16="http://schemas.microsoft.com/office/drawing/2014/main" val="2038407738"/>
                    </a:ext>
                  </a:extLst>
                </a:gridCol>
                <a:gridCol w="1560500">
                  <a:extLst>
                    <a:ext uri="{9D8B030D-6E8A-4147-A177-3AD203B41FA5}">
                      <a16:colId xmlns:a16="http://schemas.microsoft.com/office/drawing/2014/main" val="2544305696"/>
                    </a:ext>
                  </a:extLst>
                </a:gridCol>
                <a:gridCol w="1453618">
                  <a:extLst>
                    <a:ext uri="{9D8B030D-6E8A-4147-A177-3AD203B41FA5}">
                      <a16:colId xmlns:a16="http://schemas.microsoft.com/office/drawing/2014/main" val="657077620"/>
                    </a:ext>
                  </a:extLst>
                </a:gridCol>
                <a:gridCol w="1453618">
                  <a:extLst>
                    <a:ext uri="{9D8B030D-6E8A-4147-A177-3AD203B41FA5}">
                      <a16:colId xmlns:a16="http://schemas.microsoft.com/office/drawing/2014/main" val="2882189664"/>
                    </a:ext>
                  </a:extLst>
                </a:gridCol>
                <a:gridCol w="1453618">
                  <a:extLst>
                    <a:ext uri="{9D8B030D-6E8A-4147-A177-3AD203B41FA5}">
                      <a16:colId xmlns:a16="http://schemas.microsoft.com/office/drawing/2014/main" val="466017889"/>
                    </a:ext>
                  </a:extLst>
                </a:gridCol>
                <a:gridCol w="1453618">
                  <a:extLst>
                    <a:ext uri="{9D8B030D-6E8A-4147-A177-3AD203B41FA5}">
                      <a16:colId xmlns:a16="http://schemas.microsoft.com/office/drawing/2014/main" val="1495947299"/>
                    </a:ext>
                  </a:extLst>
                </a:gridCol>
              </a:tblGrid>
              <a:tr h="488689">
                <a:tc>
                  <a:txBody>
                    <a:bodyPr/>
                    <a:lstStyle/>
                    <a:p>
                      <a:pPr algn="ctr" fontAlgn="ctr"/>
                      <a:r>
                        <a:rPr lang="en-US" sz="1800" b="0" i="0" u="none" strike="noStrike">
                          <a:solidFill>
                            <a:srgbClr val="FFFFFF"/>
                          </a:solidFill>
                          <a:effectLst/>
                          <a:latin typeface="Segoe UI" panose="020B0502040204020203" pitchFamily="34" charset="0"/>
                        </a:rPr>
                        <a:t>Availability level</a:t>
                      </a:r>
                    </a:p>
                  </a:txBody>
                  <a:tcPr marL="7620" marR="7620" marT="7620" marB="0" anchor="ctr">
                    <a:lnL>
                      <a:noFill/>
                    </a:lnL>
                    <a:lnR>
                      <a:noFill/>
                    </a:lnR>
                    <a:lnT>
                      <a:noFill/>
                    </a:lnT>
                    <a:lnB>
                      <a:noFill/>
                    </a:lnB>
                    <a:solidFill>
                      <a:srgbClr val="44546A"/>
                    </a:solidFill>
                  </a:tcPr>
                </a:tc>
                <a:tc gridSpan="6">
                  <a:txBody>
                    <a:bodyPr/>
                    <a:lstStyle/>
                    <a:p>
                      <a:pPr algn="ctr" fontAlgn="ctr"/>
                      <a:r>
                        <a:rPr lang="en-US" sz="1800" b="0" i="0" u="none" strike="noStrike">
                          <a:solidFill>
                            <a:srgbClr val="FFFFFF"/>
                          </a:solidFill>
                          <a:effectLst/>
                          <a:latin typeface="Segoe UI" panose="020B0502040204020203" pitchFamily="34" charset="0"/>
                        </a:rPr>
                        <a:t>Allowed unavailability window</a:t>
                      </a:r>
                    </a:p>
                  </a:txBody>
                  <a:tcPr marL="7620" marR="7620" marT="7620" marB="0" anchor="ctr">
                    <a:lnL>
                      <a:noFill/>
                    </a:lnL>
                    <a:lnR>
                      <a:noFill/>
                    </a:lnR>
                    <a:lnT>
                      <a:noFill/>
                    </a:lnT>
                    <a:lnB>
                      <a:noFill/>
                    </a:lnB>
                    <a:solidFill>
                      <a:srgbClr val="4472C4"/>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97039331"/>
                  </a:ext>
                </a:extLst>
              </a:tr>
              <a:tr h="488689">
                <a:tc>
                  <a:txBody>
                    <a:bodyPr/>
                    <a:lstStyle/>
                    <a:p>
                      <a:pPr algn="ctr" fontAlgn="ctr"/>
                      <a:r>
                        <a:rPr lang="en-US" sz="1800" b="0" i="0" u="none" strike="noStrike">
                          <a:solidFill>
                            <a:srgbClr val="FFFFFF"/>
                          </a:solidFill>
                          <a:effectLst/>
                          <a:latin typeface="Segoe UI" panose="020B0502040204020203" pitchFamily="34" charset="0"/>
                        </a:rPr>
                        <a:t>(uptime)</a:t>
                      </a:r>
                    </a:p>
                  </a:txBody>
                  <a:tcPr marL="7620" marR="7620" marT="7620" marB="0" anchor="ctr">
                    <a:lnL>
                      <a:noFill/>
                    </a:lnL>
                    <a:lnR>
                      <a:noFill/>
                    </a:lnR>
                    <a:lnT>
                      <a:noFill/>
                    </a:lnT>
                    <a:lnB w="6350" cap="flat" cmpd="sng" algn="ctr">
                      <a:solidFill>
                        <a:srgbClr val="20DB49"/>
                      </a:solidFill>
                      <a:prstDash val="solid"/>
                      <a:round/>
                      <a:headEnd type="none" w="med" len="med"/>
                      <a:tailEnd type="none" w="med" len="med"/>
                    </a:lnB>
                    <a:solidFill>
                      <a:srgbClr val="70AD47"/>
                    </a:solidFill>
                  </a:tcPr>
                </a:tc>
                <a:tc>
                  <a:txBody>
                    <a:bodyPr/>
                    <a:lstStyle/>
                    <a:p>
                      <a:pPr algn="l" fontAlgn="ctr"/>
                      <a:r>
                        <a:rPr lang="en-US" sz="1800" b="0" i="0" u="none" strike="noStrike">
                          <a:solidFill>
                            <a:srgbClr val="FFFFFF"/>
                          </a:solidFill>
                          <a:effectLst/>
                          <a:latin typeface="Segoe UI" panose="020B0502040204020203" pitchFamily="34" charset="0"/>
                        </a:rPr>
                        <a:t>per year</a:t>
                      </a:r>
                    </a:p>
                  </a:txBody>
                  <a:tcPr marL="7620" marR="7620" marT="7620" marB="0" anchor="ctr">
                    <a:lnL>
                      <a:noFill/>
                    </a:lnL>
                    <a:lnR>
                      <a:noFill/>
                    </a:lnR>
                    <a:lnT>
                      <a:noFill/>
                    </a:lnT>
                    <a:lnB w="6350" cap="flat" cmpd="sng" algn="ctr">
                      <a:solidFill>
                        <a:srgbClr val="20DB49"/>
                      </a:solidFill>
                      <a:prstDash val="solid"/>
                      <a:round/>
                      <a:headEnd type="none" w="med" len="med"/>
                      <a:tailEnd type="none" w="med" len="med"/>
                    </a:lnB>
                    <a:solidFill>
                      <a:srgbClr val="70AD47"/>
                    </a:solidFill>
                  </a:tcPr>
                </a:tc>
                <a:tc>
                  <a:txBody>
                    <a:bodyPr/>
                    <a:lstStyle/>
                    <a:p>
                      <a:pPr algn="l" fontAlgn="ctr"/>
                      <a:r>
                        <a:rPr lang="en-US" sz="1800" b="0" i="0" u="none" strike="noStrike">
                          <a:solidFill>
                            <a:srgbClr val="FFFFFF"/>
                          </a:solidFill>
                          <a:effectLst/>
                          <a:latin typeface="Segoe UI" panose="020B0502040204020203" pitchFamily="34" charset="0"/>
                        </a:rPr>
                        <a:t>per quarter</a:t>
                      </a:r>
                    </a:p>
                  </a:txBody>
                  <a:tcPr marL="7620" marR="7620" marT="7620" marB="0" anchor="ctr">
                    <a:lnL>
                      <a:noFill/>
                    </a:lnL>
                    <a:lnR>
                      <a:noFill/>
                    </a:lnR>
                    <a:lnT>
                      <a:noFill/>
                    </a:lnT>
                    <a:lnB w="6350" cap="flat" cmpd="sng" algn="ctr">
                      <a:solidFill>
                        <a:srgbClr val="E0CC49"/>
                      </a:solidFill>
                      <a:prstDash val="solid"/>
                      <a:round/>
                      <a:headEnd type="none" w="med" len="med"/>
                      <a:tailEnd type="none" w="med" len="med"/>
                    </a:lnB>
                    <a:solidFill>
                      <a:srgbClr val="70AD47"/>
                    </a:solidFill>
                  </a:tcPr>
                </a:tc>
                <a:tc>
                  <a:txBody>
                    <a:bodyPr/>
                    <a:lstStyle/>
                    <a:p>
                      <a:pPr algn="l" fontAlgn="ctr"/>
                      <a:r>
                        <a:rPr lang="en-US" sz="1800" b="0" i="0" u="none" strike="noStrike">
                          <a:solidFill>
                            <a:srgbClr val="FFFFFF"/>
                          </a:solidFill>
                          <a:effectLst/>
                          <a:latin typeface="Segoe UI" panose="020B0502040204020203" pitchFamily="34" charset="0"/>
                        </a:rPr>
                        <a:t>per month</a:t>
                      </a:r>
                    </a:p>
                  </a:txBody>
                  <a:tcPr marL="7620" marR="7620" marT="7620" marB="0" anchor="ctr">
                    <a:lnL>
                      <a:noFill/>
                    </a:lnL>
                    <a:lnR>
                      <a:noFill/>
                    </a:lnR>
                    <a:lnT>
                      <a:noFill/>
                    </a:lnT>
                    <a:lnB w="6350" cap="flat" cmpd="sng" algn="ctr">
                      <a:solidFill>
                        <a:srgbClr val="E0CC49"/>
                      </a:solidFill>
                      <a:prstDash val="solid"/>
                      <a:round/>
                      <a:headEnd type="none" w="med" len="med"/>
                      <a:tailEnd type="none" w="med" len="med"/>
                    </a:lnB>
                    <a:solidFill>
                      <a:srgbClr val="70AD47"/>
                    </a:solidFill>
                  </a:tcPr>
                </a:tc>
                <a:tc>
                  <a:txBody>
                    <a:bodyPr/>
                    <a:lstStyle/>
                    <a:p>
                      <a:pPr algn="l" fontAlgn="ctr"/>
                      <a:r>
                        <a:rPr lang="en-US" sz="1800" b="0" i="0" u="none" strike="noStrike">
                          <a:solidFill>
                            <a:srgbClr val="FFFFFF"/>
                          </a:solidFill>
                          <a:effectLst/>
                          <a:latin typeface="Segoe UI" panose="020B0502040204020203" pitchFamily="34" charset="0"/>
                        </a:rPr>
                        <a:t>per week</a:t>
                      </a:r>
                    </a:p>
                  </a:txBody>
                  <a:tcPr marL="7620" marR="7620" marT="7620" marB="0" anchor="ctr">
                    <a:lnL>
                      <a:noFill/>
                    </a:lnL>
                    <a:lnR>
                      <a:noFill/>
                    </a:lnR>
                    <a:lnT>
                      <a:noFill/>
                    </a:lnT>
                    <a:lnB w="6350" cap="flat" cmpd="sng" algn="ctr">
                      <a:solidFill>
                        <a:srgbClr val="E0CC49"/>
                      </a:solidFill>
                      <a:prstDash val="solid"/>
                      <a:round/>
                      <a:headEnd type="none" w="med" len="med"/>
                      <a:tailEnd type="none" w="med" len="med"/>
                    </a:lnB>
                    <a:solidFill>
                      <a:srgbClr val="70AD47"/>
                    </a:solidFill>
                  </a:tcPr>
                </a:tc>
                <a:tc>
                  <a:txBody>
                    <a:bodyPr/>
                    <a:lstStyle/>
                    <a:p>
                      <a:pPr algn="l" fontAlgn="ctr"/>
                      <a:r>
                        <a:rPr lang="en-US" sz="1800" b="0" i="0" u="none" strike="noStrike">
                          <a:solidFill>
                            <a:srgbClr val="FFFFFF"/>
                          </a:solidFill>
                          <a:effectLst/>
                          <a:latin typeface="Segoe UI" panose="020B0502040204020203" pitchFamily="34" charset="0"/>
                        </a:rPr>
                        <a:t>per day</a:t>
                      </a:r>
                    </a:p>
                  </a:txBody>
                  <a:tcPr marL="7620" marR="7620" marT="7620" marB="0" anchor="ctr">
                    <a:lnL>
                      <a:noFill/>
                    </a:lnL>
                    <a:lnR>
                      <a:noFill/>
                    </a:lnR>
                    <a:lnT>
                      <a:noFill/>
                    </a:lnT>
                    <a:lnB w="6350" cap="flat" cmpd="sng" algn="ctr">
                      <a:solidFill>
                        <a:srgbClr val="20DB49"/>
                      </a:solidFill>
                      <a:prstDash val="solid"/>
                      <a:round/>
                      <a:headEnd type="none" w="med" len="med"/>
                      <a:tailEnd type="none" w="med" len="med"/>
                    </a:lnB>
                    <a:solidFill>
                      <a:srgbClr val="70AD47"/>
                    </a:solidFill>
                  </a:tcPr>
                </a:tc>
                <a:tc>
                  <a:txBody>
                    <a:bodyPr/>
                    <a:lstStyle/>
                    <a:p>
                      <a:pPr algn="l" fontAlgn="ctr"/>
                      <a:r>
                        <a:rPr lang="en-US" sz="1800" b="0" i="0" u="none" strike="noStrike">
                          <a:solidFill>
                            <a:srgbClr val="FFFFFF"/>
                          </a:solidFill>
                          <a:effectLst/>
                          <a:latin typeface="Segoe UI" panose="020B0502040204020203" pitchFamily="34" charset="0"/>
                        </a:rPr>
                        <a:t>per hour</a:t>
                      </a:r>
                    </a:p>
                  </a:txBody>
                  <a:tcPr marL="7620" marR="7620" marT="7620" marB="0" anchor="ctr">
                    <a:lnL>
                      <a:noFill/>
                    </a:lnL>
                    <a:lnR>
                      <a:noFill/>
                    </a:lnR>
                    <a:lnT>
                      <a:noFill/>
                    </a:lnT>
                    <a:lnB w="6350" cap="flat" cmpd="sng" algn="ctr">
                      <a:solidFill>
                        <a:srgbClr val="20DB49"/>
                      </a:solidFill>
                      <a:prstDash val="solid"/>
                      <a:round/>
                      <a:headEnd type="none" w="med" len="med"/>
                      <a:tailEnd type="none" w="med" len="med"/>
                    </a:lnB>
                    <a:solidFill>
                      <a:srgbClr val="70AD47"/>
                    </a:solidFill>
                  </a:tcPr>
                </a:tc>
                <a:extLst>
                  <a:ext uri="{0D108BD9-81ED-4DB2-BD59-A6C34878D82A}">
                    <a16:rowId xmlns:a16="http://schemas.microsoft.com/office/drawing/2014/main" val="3047192142"/>
                  </a:ext>
                </a:extLst>
              </a:tr>
              <a:tr h="488689">
                <a:tc>
                  <a:txBody>
                    <a:bodyPr/>
                    <a:lstStyle/>
                    <a:p>
                      <a:pPr algn="ctr" fontAlgn="ctr"/>
                      <a:r>
                        <a:rPr lang="en-US" sz="1800" b="0" i="0" u="none" strike="noStrike">
                          <a:solidFill>
                            <a:srgbClr val="374151"/>
                          </a:solidFill>
                          <a:effectLst/>
                          <a:latin typeface="Segoe UI" panose="020B0502040204020203" pitchFamily="34" charset="0"/>
                        </a:rPr>
                        <a:t>90%</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36.5 days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9 days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3 days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16.8 hours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2.4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6 minutes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DDEBF7"/>
                    </a:solidFill>
                  </a:tcPr>
                </a:tc>
                <a:extLst>
                  <a:ext uri="{0D108BD9-81ED-4DB2-BD59-A6C34878D82A}">
                    <a16:rowId xmlns:a16="http://schemas.microsoft.com/office/drawing/2014/main" val="4074422658"/>
                  </a:ext>
                </a:extLst>
              </a:tr>
              <a:tr h="488689">
                <a:tc>
                  <a:txBody>
                    <a:bodyPr/>
                    <a:lstStyle/>
                    <a:p>
                      <a:pPr algn="ctr" fontAlgn="ctr"/>
                      <a:r>
                        <a:rPr lang="en-US" sz="1800" b="0" i="0" u="none" strike="noStrike">
                          <a:solidFill>
                            <a:srgbClr val="374151"/>
                          </a:solidFill>
                          <a:effectLst/>
                          <a:latin typeface="Segoe UI" panose="020B0502040204020203" pitchFamily="34" charset="0"/>
                        </a:rPr>
                        <a:t>95%</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18.25 days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4.5 days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1.5 days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8.4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1.2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3 minutes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extLst>
                  <a:ext uri="{0D108BD9-81ED-4DB2-BD59-A6C34878D82A}">
                    <a16:rowId xmlns:a16="http://schemas.microsoft.com/office/drawing/2014/main" val="2175024762"/>
                  </a:ext>
                </a:extLst>
              </a:tr>
              <a:tr h="488689">
                <a:tc>
                  <a:txBody>
                    <a:bodyPr/>
                    <a:lstStyle/>
                    <a:p>
                      <a:pPr algn="ctr" fontAlgn="ctr"/>
                      <a:r>
                        <a:rPr lang="en-US" sz="1800" b="0" i="0" u="none" strike="noStrike">
                          <a:solidFill>
                            <a:srgbClr val="374151"/>
                          </a:solidFill>
                          <a:effectLst/>
                          <a:latin typeface="Segoe UI" panose="020B0502040204020203" pitchFamily="34" charset="0"/>
                        </a:rPr>
                        <a:t>99%</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3.65 days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21.6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7.2 hours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1.68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14.4 minutes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36 seconds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extLst>
                  <a:ext uri="{0D108BD9-81ED-4DB2-BD59-A6C34878D82A}">
                    <a16:rowId xmlns:a16="http://schemas.microsoft.com/office/drawing/2014/main" val="115648342"/>
                  </a:ext>
                </a:extLst>
              </a:tr>
              <a:tr h="488689">
                <a:tc>
                  <a:txBody>
                    <a:bodyPr/>
                    <a:lstStyle/>
                    <a:p>
                      <a:pPr algn="ctr" fontAlgn="ctr"/>
                      <a:r>
                        <a:rPr lang="en-US" sz="1800" b="0" i="0" u="none" strike="noStrike">
                          <a:solidFill>
                            <a:srgbClr val="374151"/>
                          </a:solidFill>
                          <a:effectLst/>
                          <a:latin typeface="Segoe UI" panose="020B0502040204020203" pitchFamily="34" charset="0"/>
                        </a:rPr>
                        <a:t>99.5%</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1.83 days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10.8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3.6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50.4 minutes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7.20 minutes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18 seconds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extLst>
                  <a:ext uri="{0D108BD9-81ED-4DB2-BD59-A6C34878D82A}">
                    <a16:rowId xmlns:a16="http://schemas.microsoft.com/office/drawing/2014/main" val="521839193"/>
                  </a:ext>
                </a:extLst>
              </a:tr>
              <a:tr h="488689">
                <a:tc>
                  <a:txBody>
                    <a:bodyPr/>
                    <a:lstStyle/>
                    <a:p>
                      <a:pPr algn="ctr" fontAlgn="ctr"/>
                      <a:r>
                        <a:rPr lang="en-US" sz="1800" b="0" i="0" u="none" strike="noStrike">
                          <a:solidFill>
                            <a:srgbClr val="374151"/>
                          </a:solidFill>
                          <a:effectLst/>
                          <a:latin typeface="Segoe UI" panose="020B0502040204020203" pitchFamily="34" charset="0"/>
                        </a:rPr>
                        <a:t>99.9%</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8.76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2.16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43.2 minutes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10.1 minutes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1.44 minutes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3.6 seconds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extLst>
                  <a:ext uri="{0D108BD9-81ED-4DB2-BD59-A6C34878D82A}">
                    <a16:rowId xmlns:a16="http://schemas.microsoft.com/office/drawing/2014/main" val="3997624751"/>
                  </a:ext>
                </a:extLst>
              </a:tr>
              <a:tr h="488689">
                <a:tc>
                  <a:txBody>
                    <a:bodyPr/>
                    <a:lstStyle/>
                    <a:p>
                      <a:pPr algn="ctr" fontAlgn="ctr"/>
                      <a:r>
                        <a:rPr lang="en-US" sz="1800" b="0" i="0" u="none" strike="noStrike">
                          <a:solidFill>
                            <a:srgbClr val="374151"/>
                          </a:solidFill>
                          <a:effectLst/>
                          <a:latin typeface="Segoe UI" panose="020B0502040204020203" pitchFamily="34" charset="0"/>
                        </a:rPr>
                        <a:t>99.95%</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4.38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1.08 hours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21.6 minutes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5.04 minutes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43.2 seconds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1.8 seconds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extLst>
                  <a:ext uri="{0D108BD9-81ED-4DB2-BD59-A6C34878D82A}">
                    <a16:rowId xmlns:a16="http://schemas.microsoft.com/office/drawing/2014/main" val="2191546639"/>
                  </a:ext>
                </a:extLst>
              </a:tr>
              <a:tr h="488689">
                <a:tc>
                  <a:txBody>
                    <a:bodyPr/>
                    <a:lstStyle/>
                    <a:p>
                      <a:pPr algn="ctr" fontAlgn="ctr"/>
                      <a:r>
                        <a:rPr lang="en-US" sz="1800" b="0" i="0" u="none" strike="noStrike">
                          <a:solidFill>
                            <a:srgbClr val="374151"/>
                          </a:solidFill>
                          <a:effectLst/>
                          <a:latin typeface="Segoe UI" panose="020B0502040204020203" pitchFamily="34" charset="0"/>
                        </a:rPr>
                        <a:t>99.99%</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16A0"/>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52.6 minutes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A017A0"/>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12.96 minutes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16A0"/>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4.32 minutes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C01CA0"/>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60.5 seconds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A017A0"/>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8.64 seconds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A017A0"/>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0.36 seconds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A017A0"/>
                      </a:solidFill>
                      <a:prstDash val="solid"/>
                      <a:round/>
                      <a:headEnd type="none" w="med" len="med"/>
                      <a:tailEnd type="none" w="med" len="med"/>
                    </a:lnB>
                    <a:solidFill>
                      <a:srgbClr val="DDEBF7"/>
                    </a:solidFill>
                  </a:tcPr>
                </a:tc>
                <a:extLst>
                  <a:ext uri="{0D108BD9-81ED-4DB2-BD59-A6C34878D82A}">
                    <a16:rowId xmlns:a16="http://schemas.microsoft.com/office/drawing/2014/main" val="2706143717"/>
                  </a:ext>
                </a:extLst>
              </a:tr>
              <a:tr h="506144">
                <a:tc>
                  <a:txBody>
                    <a:bodyPr/>
                    <a:lstStyle/>
                    <a:p>
                      <a:pPr algn="ctr" fontAlgn="ctr"/>
                      <a:r>
                        <a:rPr lang="en-US" sz="1800" b="0" i="0" u="none" strike="noStrike">
                          <a:solidFill>
                            <a:srgbClr val="374151"/>
                          </a:solidFill>
                          <a:effectLst/>
                          <a:latin typeface="Segoe UI" panose="020B0502040204020203" pitchFamily="34" charset="0"/>
                        </a:rPr>
                        <a:t>99.999%</a:t>
                      </a:r>
                    </a:p>
                  </a:txBody>
                  <a:tcPr marL="7620" marR="7620" marT="7620" marB="0" anchor="ctr">
                    <a:lnL>
                      <a:noFill/>
                    </a:lnL>
                    <a:lnR>
                      <a:noFill/>
                    </a:lnR>
                    <a:lnT w="6350" cap="flat" cmpd="sng" algn="ctr">
                      <a:solidFill>
                        <a:srgbClr val="E016A0"/>
                      </a:solidFill>
                      <a:prstDash val="solid"/>
                      <a:round/>
                      <a:headEnd type="none" w="med" len="med"/>
                      <a:tailEnd type="none" w="med" len="med"/>
                    </a:lnT>
                    <a:lnB w="12700" cap="flat" cmpd="sng" algn="ctr">
                      <a:solidFill>
                        <a:srgbClr val="E016A0"/>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5.26 minutes</a:t>
                      </a:r>
                    </a:p>
                  </a:txBody>
                  <a:tcPr marL="7620" marR="7620" marT="7620" marB="0" anchor="ctr">
                    <a:lnL>
                      <a:noFill/>
                    </a:lnL>
                    <a:lnR>
                      <a:noFill/>
                    </a:lnR>
                    <a:lnT w="6350" cap="flat" cmpd="sng" algn="ctr">
                      <a:solidFill>
                        <a:srgbClr val="A017A0"/>
                      </a:solidFill>
                      <a:prstDash val="solid"/>
                      <a:round/>
                      <a:headEnd type="none" w="med" len="med"/>
                      <a:tailEnd type="none" w="med" len="med"/>
                    </a:lnT>
                    <a:lnB w="12700" cap="flat" cmpd="sng" algn="ctr">
                      <a:solidFill>
                        <a:srgbClr val="A017A0"/>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1.30 minutes</a:t>
                      </a:r>
                    </a:p>
                  </a:txBody>
                  <a:tcPr marL="7620" marR="7620" marT="7620" marB="0" anchor="ctr">
                    <a:lnL>
                      <a:noFill/>
                    </a:lnL>
                    <a:lnR>
                      <a:noFill/>
                    </a:lnR>
                    <a:lnT w="6350" cap="flat" cmpd="sng" algn="ctr">
                      <a:solidFill>
                        <a:srgbClr val="E016A0"/>
                      </a:solidFill>
                      <a:prstDash val="solid"/>
                      <a:round/>
                      <a:headEnd type="none" w="med" len="med"/>
                      <a:tailEnd type="none" w="med" len="med"/>
                    </a:lnT>
                    <a:lnB w="12700" cap="flat" cmpd="sng" algn="ctr">
                      <a:solidFill>
                        <a:srgbClr val="E016A0"/>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25.9 seconds</a:t>
                      </a:r>
                    </a:p>
                  </a:txBody>
                  <a:tcPr marL="7620" marR="7620" marT="7620" marB="0" anchor="ctr">
                    <a:lnL>
                      <a:noFill/>
                    </a:lnL>
                    <a:lnR>
                      <a:noFill/>
                    </a:lnR>
                    <a:lnT w="6350" cap="flat" cmpd="sng" algn="ctr">
                      <a:solidFill>
                        <a:srgbClr val="C01CA0"/>
                      </a:solidFill>
                      <a:prstDash val="solid"/>
                      <a:round/>
                      <a:headEnd type="none" w="med" len="med"/>
                      <a:tailEnd type="none" w="med" len="med"/>
                    </a:lnT>
                    <a:lnB w="12700" cap="flat" cmpd="sng" algn="ctr">
                      <a:solidFill>
                        <a:srgbClr val="C01CA0"/>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6.05 seconds</a:t>
                      </a:r>
                    </a:p>
                  </a:txBody>
                  <a:tcPr marL="7620" marR="7620" marT="7620" marB="0" anchor="ctr">
                    <a:lnL>
                      <a:noFill/>
                    </a:lnL>
                    <a:lnR>
                      <a:noFill/>
                    </a:lnR>
                    <a:lnT w="6350" cap="flat" cmpd="sng" algn="ctr">
                      <a:solidFill>
                        <a:srgbClr val="A017A0"/>
                      </a:solidFill>
                      <a:prstDash val="solid"/>
                      <a:round/>
                      <a:headEnd type="none" w="med" len="med"/>
                      <a:tailEnd type="none" w="med" len="med"/>
                    </a:lnT>
                    <a:lnB w="12700" cap="flat" cmpd="sng" algn="ctr">
                      <a:solidFill>
                        <a:srgbClr val="A017A0"/>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0.87 seconds</a:t>
                      </a:r>
                    </a:p>
                  </a:txBody>
                  <a:tcPr marL="7620" marR="7620" marT="7620" marB="0" anchor="ctr">
                    <a:lnL>
                      <a:noFill/>
                    </a:lnL>
                    <a:lnR>
                      <a:noFill/>
                    </a:lnR>
                    <a:lnT w="6350" cap="flat" cmpd="sng" algn="ctr">
                      <a:solidFill>
                        <a:srgbClr val="A017A0"/>
                      </a:solidFill>
                      <a:prstDash val="solid"/>
                      <a:round/>
                      <a:headEnd type="none" w="med" len="med"/>
                      <a:tailEnd type="none" w="med" len="med"/>
                    </a:lnT>
                    <a:lnB w="12700" cap="flat" cmpd="sng" algn="ctr">
                      <a:solidFill>
                        <a:srgbClr val="A017A0"/>
                      </a:solidFill>
                      <a:prstDash val="solid"/>
                      <a:round/>
                      <a:headEnd type="none" w="med" len="med"/>
                      <a:tailEnd type="none" w="med" len="med"/>
                    </a:lnB>
                    <a:solidFill>
                      <a:srgbClr val="BDD7EE"/>
                    </a:solidFill>
                  </a:tcPr>
                </a:tc>
                <a:tc>
                  <a:txBody>
                    <a:bodyPr/>
                    <a:lstStyle/>
                    <a:p>
                      <a:pPr algn="ctr" fontAlgn="ctr"/>
                      <a:r>
                        <a:rPr lang="en-US" sz="1800" b="0" i="0" u="none" strike="noStrike" dirty="0">
                          <a:solidFill>
                            <a:srgbClr val="374151"/>
                          </a:solidFill>
                          <a:effectLst/>
                          <a:latin typeface="Segoe UI" panose="020B0502040204020203" pitchFamily="34" charset="0"/>
                        </a:rPr>
                        <a:t>0.04 seconds</a:t>
                      </a:r>
                    </a:p>
                  </a:txBody>
                  <a:tcPr marL="7620" marR="7620" marT="7620" marB="0" anchor="ctr">
                    <a:lnL>
                      <a:noFill/>
                    </a:lnL>
                    <a:lnR>
                      <a:noFill/>
                    </a:lnR>
                    <a:lnT w="6350" cap="flat" cmpd="sng" algn="ctr">
                      <a:solidFill>
                        <a:srgbClr val="A017A0"/>
                      </a:solidFill>
                      <a:prstDash val="solid"/>
                      <a:round/>
                      <a:headEnd type="none" w="med" len="med"/>
                      <a:tailEnd type="none" w="med" len="med"/>
                    </a:lnT>
                    <a:lnB w="12700" cap="flat" cmpd="sng" algn="ctr">
                      <a:solidFill>
                        <a:srgbClr val="A017A0"/>
                      </a:solidFill>
                      <a:prstDash val="solid"/>
                      <a:round/>
                      <a:headEnd type="none" w="med" len="med"/>
                      <a:tailEnd type="none" w="med" len="med"/>
                    </a:lnB>
                    <a:solidFill>
                      <a:srgbClr val="BDD7EE"/>
                    </a:solidFill>
                  </a:tcPr>
                </a:tc>
                <a:extLst>
                  <a:ext uri="{0D108BD9-81ED-4DB2-BD59-A6C34878D82A}">
                    <a16:rowId xmlns:a16="http://schemas.microsoft.com/office/drawing/2014/main" val="115814821"/>
                  </a:ext>
                </a:extLst>
              </a:tr>
            </a:tbl>
          </a:graphicData>
        </a:graphic>
      </p:graphicFrame>
    </p:spTree>
    <p:extLst>
      <p:ext uri="{BB962C8B-B14F-4D97-AF65-F5344CB8AC3E}">
        <p14:creationId xmlns:p14="http://schemas.microsoft.com/office/powerpoint/2010/main" val="3864515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6C89-17B5-0944-EECB-6418E3E535D6}"/>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CC3C43C9-C318-D94F-8407-7DA10B0E2CA4}"/>
              </a:ext>
            </a:extLst>
          </p:cNvPr>
          <p:cNvSpPr>
            <a:spLocks noGrp="1"/>
          </p:cNvSpPr>
          <p:nvPr>
            <p:ph idx="1"/>
          </p:nvPr>
        </p:nvSpPr>
        <p:spPr/>
        <p:txBody>
          <a:bodyPr>
            <a:normAutofit/>
          </a:bodyPr>
          <a:lstStyle/>
          <a:p>
            <a:pPr marL="0" indent="0" algn="just">
              <a:buNone/>
            </a:pPr>
            <a:r>
              <a:rPr lang="en-US" b="1" dirty="0">
                <a:solidFill>
                  <a:schemeClr val="accent1"/>
                </a:solidFill>
              </a:rPr>
              <a:t>Security </a:t>
            </a:r>
          </a:p>
          <a:p>
            <a:pPr algn="just"/>
            <a:r>
              <a:rPr lang="en-US" dirty="0"/>
              <a:t>Security is responsible for the ability of the system to reduce the likelihood of malicious or accidental actions as well as the possibility of theft or loss of information. Several measures are used to protect systems: authentication, encryption, audit, and others.</a:t>
            </a:r>
          </a:p>
          <a:p>
            <a:pPr algn="just"/>
            <a:r>
              <a:rPr lang="en-US" dirty="0"/>
              <a:t>Characteristics</a:t>
            </a:r>
          </a:p>
          <a:p>
            <a:pPr lvl="1" algn="just"/>
            <a:r>
              <a:rPr lang="en-US" dirty="0"/>
              <a:t>Confidentiality</a:t>
            </a:r>
          </a:p>
          <a:p>
            <a:pPr lvl="1" algn="just"/>
            <a:r>
              <a:rPr lang="en-US" dirty="0"/>
              <a:t>Integrity</a:t>
            </a:r>
          </a:p>
          <a:p>
            <a:pPr lvl="1" algn="just"/>
            <a:r>
              <a:rPr lang="en-US" dirty="0"/>
              <a:t>Non-repudiation</a:t>
            </a:r>
          </a:p>
          <a:p>
            <a:pPr lvl="1" algn="just"/>
            <a:r>
              <a:rPr lang="en-US" dirty="0"/>
              <a:t>Accountability</a:t>
            </a:r>
          </a:p>
          <a:p>
            <a:pPr lvl="1" algn="just"/>
            <a:r>
              <a:rPr lang="en-US" dirty="0"/>
              <a:t>Authenticity</a:t>
            </a:r>
          </a:p>
        </p:txBody>
      </p:sp>
      <p:pic>
        <p:nvPicPr>
          <p:cNvPr id="7170" name="Picture 2" descr="How to manage Google security on iPhone® - Guidebooks with Google">
            <a:extLst>
              <a:ext uri="{FF2B5EF4-FFF2-40B4-BE49-F238E27FC236}">
                <a16:creationId xmlns:a16="http://schemas.microsoft.com/office/drawing/2014/main" id="{3E435FED-FAC3-AF31-7ED3-E684C7EA4218}"/>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40992" y="2774483"/>
            <a:ext cx="4744660" cy="3989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636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Laid wine bottles, glass and grapes">
            <a:extLst>
              <a:ext uri="{FF2B5EF4-FFF2-40B4-BE49-F238E27FC236}">
                <a16:creationId xmlns:a16="http://schemas.microsoft.com/office/drawing/2014/main" id="{E5752B7F-BED2-C0C8-7824-E292362F486A}"/>
              </a:ext>
            </a:extLst>
          </p:cNvPr>
          <p:cNvPicPr>
            <a:picLocks noChangeAspect="1"/>
          </p:cNvPicPr>
          <p:nvPr/>
        </p:nvPicPr>
        <p:blipFill rotWithShape="1">
          <a:blip r:embed="rId2">
            <a:alphaModFix amt="50000"/>
          </a:blip>
          <a:srcRect t="15709" r="-1" b="-1"/>
          <a:stretch/>
        </p:blipFill>
        <p:spPr>
          <a:xfrm>
            <a:off x="20" y="10"/>
            <a:ext cx="12188930" cy="6857990"/>
          </a:xfrm>
          <a:prstGeom prst="rect">
            <a:avLst/>
          </a:prstGeom>
        </p:spPr>
      </p:pic>
      <p:sp>
        <p:nvSpPr>
          <p:cNvPr id="2" name="Title 1">
            <a:extLst>
              <a:ext uri="{FF2B5EF4-FFF2-40B4-BE49-F238E27FC236}">
                <a16:creationId xmlns:a16="http://schemas.microsoft.com/office/drawing/2014/main" id="{037078A4-7C71-F838-9299-05F436D7D282}"/>
              </a:ext>
            </a:extLst>
          </p:cNvPr>
          <p:cNvSpPr>
            <a:spLocks noGrp="1"/>
          </p:cNvSpPr>
          <p:nvPr>
            <p:ph type="title"/>
          </p:nvPr>
        </p:nvSpPr>
        <p:spPr>
          <a:xfrm>
            <a:off x="1524000" y="1122363"/>
            <a:ext cx="9144000" cy="3063240"/>
          </a:xfrm>
        </p:spPr>
        <p:txBody>
          <a:bodyPr vert="horz" lIns="91440" tIns="45720" rIns="91440" bIns="45720" rtlCol="0" anchor="b">
            <a:normAutofit/>
          </a:bodyPr>
          <a:lstStyle/>
          <a:p>
            <a:r>
              <a:rPr lang="en-US" sz="6600" dirty="0">
                <a:solidFill>
                  <a:srgbClr val="FFC000"/>
                </a:solidFill>
                <a:latin typeface="+mj-lt"/>
              </a:rPr>
              <a:t>The good software, like wine, takes time</a:t>
            </a:r>
          </a:p>
        </p:txBody>
      </p:sp>
      <p:sp>
        <p:nvSpPr>
          <p:cNvPr id="3" name="Text Placeholder 2">
            <a:extLst>
              <a:ext uri="{FF2B5EF4-FFF2-40B4-BE49-F238E27FC236}">
                <a16:creationId xmlns:a16="http://schemas.microsoft.com/office/drawing/2014/main" id="{96EC64B1-0ABE-E4C2-D226-7AB0E99CD5A2}"/>
              </a:ext>
            </a:extLst>
          </p:cNvPr>
          <p:cNvSpPr>
            <a:spLocks noGrp="1"/>
          </p:cNvSpPr>
          <p:nvPr>
            <p:ph type="body" idx="1"/>
          </p:nvPr>
        </p:nvSpPr>
        <p:spPr>
          <a:xfrm>
            <a:off x="1527048" y="4599432"/>
            <a:ext cx="9144000" cy="1536192"/>
          </a:xfrm>
        </p:spPr>
        <p:txBody>
          <a:bodyPr vert="horz" lIns="91440" tIns="45720" rIns="91440" bIns="45720" rtlCol="0">
            <a:normAutofit/>
          </a:bodyPr>
          <a:lstStyle/>
          <a:p>
            <a:r>
              <a:rPr lang="en-US" sz="2400" dirty="0">
                <a:solidFill>
                  <a:srgbClr val="FFFFFF"/>
                </a:solidFill>
                <a:latin typeface="+mn-lt"/>
              </a:rPr>
              <a:t>Joel </a:t>
            </a:r>
            <a:r>
              <a:rPr lang="en-US" sz="2400" dirty="0" err="1">
                <a:solidFill>
                  <a:srgbClr val="FFFFFF"/>
                </a:solidFill>
                <a:latin typeface="+mn-lt"/>
              </a:rPr>
              <a:t>Spolsky</a:t>
            </a:r>
            <a:r>
              <a:rPr lang="en-US" sz="2400" dirty="0">
                <a:solidFill>
                  <a:srgbClr val="FFFFFF"/>
                </a:solidFill>
                <a:latin typeface="+mn-lt"/>
              </a:rPr>
              <a:t> </a:t>
            </a:r>
          </a:p>
          <a:p>
            <a:r>
              <a:rPr lang="en-US" sz="1600" dirty="0">
                <a:solidFill>
                  <a:schemeClr val="accent5"/>
                </a:solidFill>
                <a:latin typeface="+mn-lt"/>
              </a:rPr>
              <a:t>Trello Founder</a:t>
            </a:r>
          </a:p>
        </p:txBody>
      </p:sp>
    </p:spTree>
    <p:extLst>
      <p:ext uri="{BB962C8B-B14F-4D97-AF65-F5344CB8AC3E}">
        <p14:creationId xmlns:p14="http://schemas.microsoft.com/office/powerpoint/2010/main" val="74250875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6C89-17B5-0944-EECB-6418E3E535D6}"/>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CC3C43C9-C318-D94F-8407-7DA10B0E2CA4}"/>
              </a:ext>
            </a:extLst>
          </p:cNvPr>
          <p:cNvSpPr>
            <a:spLocks noGrp="1"/>
          </p:cNvSpPr>
          <p:nvPr>
            <p:ph idx="1"/>
          </p:nvPr>
        </p:nvSpPr>
        <p:spPr/>
        <p:txBody>
          <a:bodyPr>
            <a:normAutofit/>
          </a:bodyPr>
          <a:lstStyle/>
          <a:p>
            <a:pPr marL="0" indent="0" algn="just">
              <a:buNone/>
            </a:pPr>
            <a:r>
              <a:rPr lang="en-US" b="1" dirty="0">
                <a:solidFill>
                  <a:schemeClr val="accent1"/>
                </a:solidFill>
              </a:rPr>
              <a:t>Maintainability </a:t>
            </a:r>
          </a:p>
          <a:p>
            <a:pPr algn="just"/>
            <a:r>
              <a:rPr lang="en-US" dirty="0"/>
              <a:t>Is the ability of the system to support changes. Changes can be related to new business requirements or the correction of old errors and affect system components or separate methods.</a:t>
            </a:r>
          </a:p>
          <a:p>
            <a:pPr algn="just"/>
            <a:r>
              <a:rPr lang="en-US" dirty="0"/>
              <a:t>Characteristics</a:t>
            </a:r>
          </a:p>
          <a:p>
            <a:pPr lvl="1">
              <a:buFont typeface="Arial" panose="020B0604020202020204" pitchFamily="34" charset="0"/>
              <a:buChar char="•"/>
            </a:pPr>
            <a:r>
              <a:rPr lang="en-US" dirty="0">
                <a:effectLst/>
              </a:rPr>
              <a:t>Modularity</a:t>
            </a:r>
          </a:p>
          <a:p>
            <a:pPr lvl="1">
              <a:buFont typeface="Arial" panose="020B0604020202020204" pitchFamily="34" charset="0"/>
              <a:buChar char="•"/>
            </a:pPr>
            <a:r>
              <a:rPr lang="en-US" dirty="0">
                <a:effectLst/>
              </a:rPr>
              <a:t>Reusability</a:t>
            </a:r>
          </a:p>
          <a:p>
            <a:pPr lvl="1">
              <a:buFont typeface="Arial" panose="020B0604020202020204" pitchFamily="34" charset="0"/>
              <a:buChar char="•"/>
            </a:pPr>
            <a:r>
              <a:rPr lang="en-US" dirty="0" err="1">
                <a:effectLst/>
              </a:rPr>
              <a:t>Analysability</a:t>
            </a:r>
            <a:endParaRPr lang="en-US" dirty="0">
              <a:effectLst/>
            </a:endParaRPr>
          </a:p>
          <a:p>
            <a:pPr lvl="1">
              <a:buFont typeface="Arial" panose="020B0604020202020204" pitchFamily="34" charset="0"/>
              <a:buChar char="•"/>
            </a:pPr>
            <a:r>
              <a:rPr lang="en-US" dirty="0">
                <a:effectLst/>
              </a:rPr>
              <a:t>Modifiability</a:t>
            </a:r>
          </a:p>
          <a:p>
            <a:pPr lvl="1">
              <a:buFont typeface="Arial" panose="020B0604020202020204" pitchFamily="34" charset="0"/>
              <a:buChar char="•"/>
            </a:pPr>
            <a:r>
              <a:rPr lang="en-US" dirty="0">
                <a:effectLst/>
              </a:rPr>
              <a:t>Testability</a:t>
            </a:r>
            <a:endParaRPr lang="en-US" dirty="0"/>
          </a:p>
        </p:txBody>
      </p:sp>
      <p:pic>
        <p:nvPicPr>
          <p:cNvPr id="6" name="Picture 5">
            <a:extLst>
              <a:ext uri="{FF2B5EF4-FFF2-40B4-BE49-F238E27FC236}">
                <a16:creationId xmlns:a16="http://schemas.microsoft.com/office/drawing/2014/main" id="{8AF661F8-A09B-024B-9E73-4FD86B8688A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938681" y="2568027"/>
            <a:ext cx="4243511" cy="4289973"/>
          </a:xfrm>
          <a:prstGeom prst="rect">
            <a:avLst/>
          </a:prstGeom>
        </p:spPr>
      </p:pic>
    </p:spTree>
    <p:extLst>
      <p:ext uri="{BB962C8B-B14F-4D97-AF65-F5344CB8AC3E}">
        <p14:creationId xmlns:p14="http://schemas.microsoft.com/office/powerpoint/2010/main" val="870965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6C89-17B5-0944-EECB-6418E3E535D6}"/>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CC3C43C9-C318-D94F-8407-7DA10B0E2CA4}"/>
              </a:ext>
            </a:extLst>
          </p:cNvPr>
          <p:cNvSpPr>
            <a:spLocks noGrp="1"/>
          </p:cNvSpPr>
          <p:nvPr>
            <p:ph idx="1"/>
          </p:nvPr>
        </p:nvSpPr>
        <p:spPr/>
        <p:txBody>
          <a:bodyPr>
            <a:normAutofit/>
          </a:bodyPr>
          <a:lstStyle/>
          <a:p>
            <a:pPr marL="0" indent="0" algn="just">
              <a:buNone/>
            </a:pPr>
            <a:r>
              <a:rPr lang="en-US" b="1" dirty="0">
                <a:solidFill>
                  <a:schemeClr val="accent1"/>
                </a:solidFill>
              </a:rPr>
              <a:t>Portability </a:t>
            </a:r>
          </a:p>
          <a:p>
            <a:pPr algn="just"/>
            <a:r>
              <a:rPr lang="en-US" dirty="0"/>
              <a:t>It refers to the extent to which a system or its components can be migrated (transported) to other environments consisting of different hardware and/or different software (operating system).</a:t>
            </a:r>
          </a:p>
          <a:p>
            <a:pPr algn="just"/>
            <a:r>
              <a:rPr lang="en-US" dirty="0"/>
              <a:t>Characteristics</a:t>
            </a:r>
          </a:p>
          <a:p>
            <a:pPr lvl="1">
              <a:buFont typeface="Arial" panose="020B0604020202020204" pitchFamily="34" charset="0"/>
              <a:buChar char="•"/>
            </a:pPr>
            <a:r>
              <a:rPr lang="en-US" dirty="0">
                <a:effectLst/>
              </a:rPr>
              <a:t>Adaptability</a:t>
            </a:r>
          </a:p>
          <a:p>
            <a:pPr lvl="1">
              <a:buFont typeface="Arial" panose="020B0604020202020204" pitchFamily="34" charset="0"/>
              <a:buChar char="•"/>
            </a:pPr>
            <a:r>
              <a:rPr lang="en-US" dirty="0" err="1">
                <a:effectLst/>
              </a:rPr>
              <a:t>Installability</a:t>
            </a:r>
            <a:endParaRPr lang="en-US" dirty="0">
              <a:effectLst/>
            </a:endParaRPr>
          </a:p>
          <a:p>
            <a:pPr lvl="1">
              <a:buFont typeface="Arial" panose="020B0604020202020204" pitchFamily="34" charset="0"/>
              <a:buChar char="•"/>
            </a:pPr>
            <a:r>
              <a:rPr lang="en-US" dirty="0">
                <a:effectLst/>
              </a:rPr>
              <a:t>Replaceability</a:t>
            </a:r>
            <a:endParaRPr lang="en-US" dirty="0"/>
          </a:p>
          <a:p>
            <a:pPr algn="just"/>
            <a:endParaRPr lang="en-US" dirty="0"/>
          </a:p>
        </p:txBody>
      </p:sp>
      <p:pic>
        <p:nvPicPr>
          <p:cNvPr id="5122" name="Picture 2">
            <a:extLst>
              <a:ext uri="{FF2B5EF4-FFF2-40B4-BE49-F238E27FC236}">
                <a16:creationId xmlns:a16="http://schemas.microsoft.com/office/drawing/2014/main" id="{071C9D04-FB5A-1961-C30B-719BAA2FE2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4029" y="3131577"/>
            <a:ext cx="7092671" cy="3726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19288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61406-1B2E-F01E-0F01-60588E2DC0B1}"/>
              </a:ext>
            </a:extLst>
          </p:cNvPr>
          <p:cNvSpPr>
            <a:spLocks noGrp="1"/>
          </p:cNvSpPr>
          <p:nvPr>
            <p:ph type="title"/>
          </p:nvPr>
        </p:nvSpPr>
        <p:spPr/>
        <p:txBody>
          <a:bodyPr>
            <a:normAutofit fontScale="90000"/>
          </a:bodyPr>
          <a:lstStyle/>
          <a:p>
            <a:r>
              <a:rPr lang="en-US" dirty="0"/>
              <a:t>Quality Attributes</a:t>
            </a:r>
          </a:p>
        </p:txBody>
      </p:sp>
      <p:pic>
        <p:nvPicPr>
          <p:cNvPr id="8194" name="Picture 2">
            <a:extLst>
              <a:ext uri="{FF2B5EF4-FFF2-40B4-BE49-F238E27FC236}">
                <a16:creationId xmlns:a16="http://schemas.microsoft.com/office/drawing/2014/main" id="{EDAA3923-3B02-E7AB-D4AA-20D96A9A4E1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38200" y="1091173"/>
            <a:ext cx="4949711" cy="493871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On my machine it worked” or how we lost the responsibility | by Nito Moreno  | Medium">
            <a:extLst>
              <a:ext uri="{FF2B5EF4-FFF2-40B4-BE49-F238E27FC236}">
                <a16:creationId xmlns:a16="http://schemas.microsoft.com/office/drawing/2014/main" id="{57F795B2-09E5-1F2C-D836-5A3811C7BB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9676" y="1600200"/>
            <a:ext cx="48006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3580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F8937-497B-B9FB-0C31-BDDF389B7CEC}"/>
              </a:ext>
            </a:extLst>
          </p:cNvPr>
          <p:cNvSpPr>
            <a:spLocks noGrp="1"/>
          </p:cNvSpPr>
          <p:nvPr>
            <p:ph type="title"/>
          </p:nvPr>
        </p:nvSpPr>
        <p:spPr/>
        <p:txBody>
          <a:bodyPr>
            <a:normAutofit fontScale="90000"/>
          </a:bodyPr>
          <a:lstStyle/>
          <a:p>
            <a:r>
              <a:rPr lang="en-US" dirty="0"/>
              <a:t>Quality Attributes</a:t>
            </a:r>
          </a:p>
        </p:txBody>
      </p:sp>
      <p:pic>
        <p:nvPicPr>
          <p:cNvPr id="5" name="Picture 10" descr="Quiz stock illustration. Illustration of message, game - 44060147">
            <a:extLst>
              <a:ext uri="{FF2B5EF4-FFF2-40B4-BE49-F238E27FC236}">
                <a16:creationId xmlns:a16="http://schemas.microsoft.com/office/drawing/2014/main" id="{174ADD11-015C-9E8C-4871-646034C04A3E}"/>
              </a:ext>
            </a:extLst>
          </p:cNvPr>
          <p:cNvPicPr>
            <a:picLocks noGrp="1" noChangeAspect="1" noChangeArrowheads="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8200" y="968931"/>
            <a:ext cx="10515600" cy="4896326"/>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F64EEBC3-BFD5-4FB8-7016-AE49F0503024}"/>
              </a:ext>
            </a:extLst>
          </p:cNvPr>
          <p:cNvSpPr>
            <a:spLocks noGrp="1"/>
          </p:cNvSpPr>
          <p:nvPr>
            <p:ph type="body" idx="4294967295"/>
          </p:nvPr>
        </p:nvSpPr>
        <p:spPr>
          <a:xfrm>
            <a:off x="0" y="420688"/>
            <a:ext cx="3751263" cy="365125"/>
          </a:xfrm>
        </p:spPr>
        <p:txBody>
          <a:bodyPr>
            <a:normAutofit fontScale="85000" lnSpcReduction="20000"/>
          </a:bodyPr>
          <a:lstStyle/>
          <a:p>
            <a:r>
              <a:rPr lang="en-US" dirty="0"/>
              <a:t>Quiz</a:t>
            </a:r>
          </a:p>
        </p:txBody>
      </p:sp>
    </p:spTree>
    <p:extLst>
      <p:ext uri="{BB962C8B-B14F-4D97-AF65-F5344CB8AC3E}">
        <p14:creationId xmlns:p14="http://schemas.microsoft.com/office/powerpoint/2010/main" val="3494561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B5AD5-BC14-D9C7-4A22-49430FEB228F}"/>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BEF23AEE-7749-BB61-D4C2-8F988D771E35}"/>
              </a:ext>
            </a:extLst>
          </p:cNvPr>
          <p:cNvSpPr>
            <a:spLocks noGrp="1"/>
          </p:cNvSpPr>
          <p:nvPr>
            <p:ph idx="1"/>
          </p:nvPr>
        </p:nvSpPr>
        <p:spPr/>
        <p:txBody>
          <a:bodyPr>
            <a:normAutofit fontScale="92500" lnSpcReduction="10000"/>
          </a:bodyPr>
          <a:lstStyle/>
          <a:p>
            <a:r>
              <a:rPr lang="en-US" dirty="0"/>
              <a:t>The Functional requirements are product features or functions that developers must implement to enable users to perform their tasks.</a:t>
            </a:r>
          </a:p>
          <a:p>
            <a:pPr lvl="1"/>
            <a:r>
              <a:rPr lang="en-US" b="1" dirty="0">
                <a:solidFill>
                  <a:schemeClr val="accent6"/>
                </a:solidFill>
              </a:rPr>
              <a:t>True</a:t>
            </a:r>
          </a:p>
          <a:p>
            <a:r>
              <a:rPr lang="en-US" dirty="0"/>
              <a:t> Non-functional requirements (NFRs) define the criteria that are used to evaluate the system, for a specific behavior.</a:t>
            </a:r>
          </a:p>
          <a:p>
            <a:pPr lvl="1"/>
            <a:r>
              <a:rPr lang="en-US" b="1" dirty="0">
                <a:solidFill>
                  <a:srgbClr val="FF0000"/>
                </a:solidFill>
              </a:rPr>
              <a:t>False</a:t>
            </a:r>
            <a:r>
              <a:rPr lang="en-US" dirty="0"/>
              <a:t>:</a:t>
            </a:r>
            <a:r>
              <a:rPr lang="en-US" b="1" dirty="0"/>
              <a:t> </a:t>
            </a:r>
            <a:r>
              <a:rPr lang="en-US" dirty="0"/>
              <a:t>Not for a specific behavior, is for whole system specification</a:t>
            </a:r>
          </a:p>
          <a:p>
            <a:r>
              <a:rPr lang="en-US" dirty="0"/>
              <a:t>The Non-Functional requirements described in detail the architectural specifications.</a:t>
            </a:r>
          </a:p>
          <a:p>
            <a:pPr lvl="1"/>
            <a:r>
              <a:rPr lang="en-US" b="1" dirty="0">
                <a:solidFill>
                  <a:schemeClr val="accent6"/>
                </a:solidFill>
              </a:rPr>
              <a:t>True</a:t>
            </a:r>
          </a:p>
          <a:p>
            <a:r>
              <a:rPr lang="en-US" dirty="0"/>
              <a:t>The Non-Functional requirements </a:t>
            </a:r>
            <a:r>
              <a:rPr lang="en-US" sz="2800" b="0" i="0" u="none" strike="noStrike" dirty="0">
                <a:solidFill>
                  <a:srgbClr val="000000"/>
                </a:solidFill>
                <a:effectLst/>
                <a:latin typeface="Calibri" panose="020F0502020204030204" pitchFamily="34" charset="0"/>
              </a:rPr>
              <a:t>Describe how the product works</a:t>
            </a:r>
          </a:p>
          <a:p>
            <a:pPr lvl="1"/>
            <a:r>
              <a:rPr lang="en-US" b="1" dirty="0">
                <a:solidFill>
                  <a:schemeClr val="accent6"/>
                </a:solidFill>
                <a:latin typeface="Calibri" panose="020F0502020204030204" pitchFamily="34" charset="0"/>
              </a:rPr>
              <a:t>True</a:t>
            </a:r>
            <a:endParaRPr lang="en-US" b="1" i="0" u="none" strike="noStrike" dirty="0">
              <a:solidFill>
                <a:schemeClr val="accent6"/>
              </a:solidFill>
              <a:effectLst/>
              <a:latin typeface="Calibri" panose="020F0502020204030204" pitchFamily="34" charset="0"/>
            </a:endParaRPr>
          </a:p>
          <a:p>
            <a:r>
              <a:rPr lang="en-US" dirty="0"/>
              <a:t>The Functional requirements </a:t>
            </a:r>
            <a:r>
              <a:rPr lang="en-US" sz="2800" b="0" i="0" u="none" strike="noStrike" dirty="0">
                <a:solidFill>
                  <a:srgbClr val="000000"/>
                </a:solidFill>
                <a:effectLst/>
                <a:latin typeface="Calibri" panose="020F0502020204030204" pitchFamily="34" charset="0"/>
              </a:rPr>
              <a:t>Define product Properties</a:t>
            </a:r>
          </a:p>
          <a:p>
            <a:pPr lvl="1"/>
            <a:r>
              <a:rPr lang="en-US" b="1" dirty="0">
                <a:solidFill>
                  <a:srgbClr val="FF0000"/>
                </a:solidFill>
                <a:latin typeface="Calibri" panose="020F0502020204030204" pitchFamily="34" charset="0"/>
              </a:rPr>
              <a:t>False</a:t>
            </a:r>
            <a:r>
              <a:rPr lang="en-US" dirty="0">
                <a:solidFill>
                  <a:srgbClr val="000000"/>
                </a:solidFill>
                <a:latin typeface="Calibri" panose="020F0502020204030204" pitchFamily="34" charset="0"/>
              </a:rPr>
              <a:t>: </a:t>
            </a:r>
            <a:r>
              <a:rPr lang="en-US" sz="2400" b="0" i="0" u="none" strike="noStrike" dirty="0">
                <a:solidFill>
                  <a:srgbClr val="000000"/>
                </a:solidFill>
                <a:effectLst/>
                <a:latin typeface="Calibri" panose="020F0502020204030204" pitchFamily="34" charset="0"/>
              </a:rPr>
              <a:t>Define product features</a:t>
            </a:r>
            <a:endParaRPr lang="en-US" b="0" i="0" u="none" strike="noStrike" dirty="0">
              <a:solidFill>
                <a:srgbClr val="000000"/>
              </a:solidFill>
              <a:effectLst/>
              <a:latin typeface="Calibri" panose="020F0502020204030204" pitchFamily="34" charset="0"/>
            </a:endParaRPr>
          </a:p>
          <a:p>
            <a:endParaRPr lang="en-US" sz="2800" b="0" i="0" u="none" strike="noStrike" dirty="0">
              <a:solidFill>
                <a:srgbClr val="000000"/>
              </a:solidFill>
              <a:effectLst/>
              <a:latin typeface="Calibri" panose="020F0502020204030204" pitchFamily="34" charset="0"/>
            </a:endParaRPr>
          </a:p>
          <a:p>
            <a:endParaRPr lang="en-US" dirty="0"/>
          </a:p>
          <a:p>
            <a:pPr marL="0" indent="0">
              <a:buNone/>
            </a:pPr>
            <a:endParaRPr lang="en-US" dirty="0"/>
          </a:p>
        </p:txBody>
      </p:sp>
    </p:spTree>
    <p:extLst>
      <p:ext uri="{BB962C8B-B14F-4D97-AF65-F5344CB8AC3E}">
        <p14:creationId xmlns:p14="http://schemas.microsoft.com/office/powerpoint/2010/main" val="2649618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B5AD5-BC14-D9C7-4A22-49430FEB228F}"/>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BEF23AEE-7749-BB61-D4C2-8F988D771E35}"/>
              </a:ext>
            </a:extLst>
          </p:cNvPr>
          <p:cNvSpPr>
            <a:spLocks noGrp="1"/>
          </p:cNvSpPr>
          <p:nvPr>
            <p:ph idx="1"/>
          </p:nvPr>
        </p:nvSpPr>
        <p:spPr/>
        <p:txBody>
          <a:bodyPr/>
          <a:lstStyle/>
          <a:p>
            <a:r>
              <a:rPr lang="en-US" dirty="0"/>
              <a:t>A Quality Attribute is a feature of a software system that defines a business standpoint. </a:t>
            </a:r>
          </a:p>
          <a:p>
            <a:pPr lvl="1"/>
            <a:r>
              <a:rPr lang="en-US" b="1" dirty="0">
                <a:solidFill>
                  <a:srgbClr val="FF0000"/>
                </a:solidFill>
              </a:rPr>
              <a:t>False</a:t>
            </a:r>
            <a:r>
              <a:rPr lang="en-US" dirty="0"/>
              <a:t> : determines its usefulness and success from the client not only de business or commercial standpoint</a:t>
            </a:r>
            <a:endParaRPr lang="en-US" b="1" dirty="0"/>
          </a:p>
          <a:p>
            <a:r>
              <a:rPr lang="en-US" dirty="0"/>
              <a:t>The mainly quality attribute categories are: Functional Suitability, Performance, Compatibility, Usability, Reliability, Security, Maintainability, Portability</a:t>
            </a:r>
          </a:p>
          <a:p>
            <a:pPr lvl="1"/>
            <a:r>
              <a:rPr lang="en-US" b="1" dirty="0">
                <a:solidFill>
                  <a:schemeClr val="accent6"/>
                </a:solidFill>
              </a:rPr>
              <a:t>True</a:t>
            </a:r>
          </a:p>
          <a:p>
            <a:r>
              <a:rPr lang="en-US" dirty="0"/>
              <a:t>The quality attributes define the architecture drivers for a whole system</a:t>
            </a:r>
          </a:p>
          <a:p>
            <a:pPr lvl="1"/>
            <a:r>
              <a:rPr lang="en-US" b="1" dirty="0">
                <a:solidFill>
                  <a:schemeClr val="accent6"/>
                </a:solidFill>
              </a:rPr>
              <a:t>True</a:t>
            </a:r>
          </a:p>
          <a:p>
            <a:endParaRPr lang="en-US" sz="2800" b="0" i="0" u="none" strike="noStrike" dirty="0">
              <a:solidFill>
                <a:srgbClr val="000000"/>
              </a:solidFill>
              <a:effectLst/>
              <a:latin typeface="Calibri" panose="020F0502020204030204" pitchFamily="34" charset="0"/>
            </a:endParaRPr>
          </a:p>
          <a:p>
            <a:endParaRPr lang="en-US" dirty="0"/>
          </a:p>
          <a:p>
            <a:pPr marL="0" indent="0">
              <a:buNone/>
            </a:pPr>
            <a:endParaRPr lang="en-US" dirty="0"/>
          </a:p>
        </p:txBody>
      </p:sp>
    </p:spTree>
    <p:extLst>
      <p:ext uri="{BB962C8B-B14F-4D97-AF65-F5344CB8AC3E}">
        <p14:creationId xmlns:p14="http://schemas.microsoft.com/office/powerpoint/2010/main" val="479061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C28C69B2-2E25-F0E9-DDD2-84AB6C8E3D54}"/>
              </a:ext>
            </a:extLst>
          </p:cNvPr>
          <p:cNvSpPr>
            <a:spLocks noGrp="1"/>
          </p:cNvSpPr>
          <p:nvPr>
            <p:ph type="ctrTitle"/>
          </p:nvPr>
        </p:nvSpPr>
        <p:spPr>
          <a:xfrm>
            <a:off x="1443317" y="2250141"/>
            <a:ext cx="9305365" cy="1259821"/>
          </a:xfrm>
        </p:spPr>
        <p:txBody>
          <a:bodyPr>
            <a:noAutofit/>
          </a:bodyPr>
          <a:lstStyle/>
          <a:p>
            <a:r>
              <a:rPr lang="en-US" sz="9600" b="1" dirty="0">
                <a:solidFill>
                  <a:schemeClr val="accent2"/>
                </a:solidFill>
                <a:latin typeface="+mn-lt"/>
              </a:rPr>
              <a:t>Knowledge</a:t>
            </a:r>
          </a:p>
        </p:txBody>
      </p:sp>
      <p:sp>
        <p:nvSpPr>
          <p:cNvPr id="9" name="Subtitle 5">
            <a:extLst>
              <a:ext uri="{FF2B5EF4-FFF2-40B4-BE49-F238E27FC236}">
                <a16:creationId xmlns:a16="http://schemas.microsoft.com/office/drawing/2014/main" id="{FB5D0F7B-B299-4FEA-1F88-E3B5A163D721}"/>
              </a:ext>
            </a:extLst>
          </p:cNvPr>
          <p:cNvSpPr>
            <a:spLocks noGrp="1"/>
          </p:cNvSpPr>
          <p:nvPr>
            <p:ph type="subTitle" idx="1"/>
          </p:nvPr>
        </p:nvSpPr>
        <p:spPr>
          <a:xfrm>
            <a:off x="1524000" y="3602038"/>
            <a:ext cx="9144000" cy="647233"/>
          </a:xfrm>
        </p:spPr>
        <p:txBody>
          <a:bodyPr>
            <a:normAutofit/>
          </a:bodyPr>
          <a:lstStyle/>
          <a:p>
            <a:r>
              <a:rPr lang="en-US" sz="4000" dirty="0"/>
              <a:t>Practice</a:t>
            </a:r>
          </a:p>
        </p:txBody>
      </p:sp>
    </p:spTree>
    <p:extLst>
      <p:ext uri="{BB962C8B-B14F-4D97-AF65-F5344CB8AC3E}">
        <p14:creationId xmlns:p14="http://schemas.microsoft.com/office/powerpoint/2010/main" val="3989794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06580-B990-B29A-E6B9-DFF56402FACE}"/>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E1D31D3A-82C9-660A-DCED-5453EE93BD53}"/>
              </a:ext>
            </a:extLst>
          </p:cNvPr>
          <p:cNvSpPr>
            <a:spLocks noGrp="1"/>
          </p:cNvSpPr>
          <p:nvPr>
            <p:ph idx="1"/>
          </p:nvPr>
        </p:nvSpPr>
        <p:spPr>
          <a:xfrm>
            <a:off x="838200" y="947523"/>
            <a:ext cx="6019800" cy="4938495"/>
          </a:xfrm>
        </p:spPr>
        <p:txBody>
          <a:bodyPr>
            <a:normAutofit/>
          </a:bodyPr>
          <a:lstStyle/>
          <a:p>
            <a:r>
              <a:rPr lang="en-US" sz="3600" dirty="0"/>
              <a:t>Write Overview Project</a:t>
            </a:r>
          </a:p>
          <a:p>
            <a:r>
              <a:rPr lang="en-US" sz="3600" dirty="0"/>
              <a:t>Extract the Functional  Requirements</a:t>
            </a:r>
          </a:p>
          <a:p>
            <a:r>
              <a:rPr lang="en-US" sz="3600" dirty="0"/>
              <a:t>Extract the Non-Functional  Requirements</a:t>
            </a:r>
          </a:p>
          <a:p>
            <a:r>
              <a:rPr lang="en-US" sz="3600" dirty="0"/>
              <a:t>Identify the Quality Attributes</a:t>
            </a:r>
          </a:p>
          <a:p>
            <a:r>
              <a:rPr lang="en-US" sz="3600" dirty="0"/>
              <a:t>Classify and score them</a:t>
            </a:r>
          </a:p>
        </p:txBody>
      </p:sp>
      <p:pic>
        <p:nvPicPr>
          <p:cNvPr id="5" name="Content Placeholder 3" descr="12282598707YbD6m.jpg">
            <a:extLst>
              <a:ext uri="{FF2B5EF4-FFF2-40B4-BE49-F238E27FC236}">
                <a16:creationId xmlns:a16="http://schemas.microsoft.com/office/drawing/2014/main" id="{6E2ADF63-46E6-70E1-3D2A-B5B4FE3112DF}"/>
              </a:ext>
            </a:extLst>
          </p:cNvPr>
          <p:cNvPicPr preferRelativeResize="0">
            <a:picLocks/>
          </p:cNvPicPr>
          <p:nvPr/>
        </p:nvPicPr>
        <p:blipFill>
          <a:blip r:embed="rId2" cstate="print">
            <a:clrChange>
              <a:clrFrom>
                <a:srgbClr val="FFFFFF"/>
              </a:clrFrom>
              <a:clrTo>
                <a:srgbClr val="FFFFFF">
                  <a:alpha val="0"/>
                </a:srgbClr>
              </a:clrTo>
            </a:clrChange>
          </a:blip>
          <a:stretch>
            <a:fillRect/>
          </a:stretch>
        </p:blipFill>
        <p:spPr>
          <a:xfrm>
            <a:off x="7124701" y="1005840"/>
            <a:ext cx="4572000" cy="4846320"/>
          </a:xfrm>
          <a:prstGeom prst="rect">
            <a:avLst/>
          </a:prstGeom>
        </p:spPr>
      </p:pic>
    </p:spTree>
    <p:extLst>
      <p:ext uri="{BB962C8B-B14F-4D97-AF65-F5344CB8AC3E}">
        <p14:creationId xmlns:p14="http://schemas.microsoft.com/office/powerpoint/2010/main" val="504524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D:\Proyectos\Framework\Supports\Images\icono_ayuda_general.gif">
            <a:extLst>
              <a:ext uri="{FF2B5EF4-FFF2-40B4-BE49-F238E27FC236}">
                <a16:creationId xmlns:a16="http://schemas.microsoft.com/office/drawing/2014/main" id="{256E7B95-6707-8C61-9086-B56C5B58EABB}"/>
              </a:ext>
            </a:extLst>
          </p:cNvPr>
          <p:cNvPicPr>
            <a:picLocks noGrp="1" noChangeAspect="1" noChangeArrowheads="1"/>
          </p:cNvPicPr>
          <p:nvPr>
            <p:ph idx="4294967295"/>
          </p:nvPr>
        </p:nvPicPr>
        <p:blipFill>
          <a:blip r:embed="rId2" cstate="print">
            <a:clrChange>
              <a:clrFrom>
                <a:srgbClr val="FCFEFC"/>
              </a:clrFrom>
              <a:clrTo>
                <a:srgbClr val="FCFEFC">
                  <a:alpha val="0"/>
                </a:srgbClr>
              </a:clrTo>
            </a:clrChange>
          </a:blip>
          <a:srcRect/>
          <a:stretch>
            <a:fillRect/>
          </a:stretch>
        </p:blipFill>
        <p:spPr bwMode="auto">
          <a:xfrm>
            <a:off x="3967956" y="1300162"/>
            <a:ext cx="4256088" cy="4257675"/>
          </a:xfrm>
          <a:prstGeom prst="rect">
            <a:avLst/>
          </a:prstGeom>
          <a:noFill/>
        </p:spPr>
      </p:pic>
    </p:spTree>
    <p:extLst>
      <p:ext uri="{BB962C8B-B14F-4D97-AF65-F5344CB8AC3E}">
        <p14:creationId xmlns:p14="http://schemas.microsoft.com/office/powerpoint/2010/main" val="3921568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81A197-53D9-0979-B767-C88E38DDA030}"/>
              </a:ext>
            </a:extLst>
          </p:cNvPr>
          <p:cNvSpPr>
            <a:spLocks noGrp="1"/>
          </p:cNvSpPr>
          <p:nvPr>
            <p:ph type="ctrTitle"/>
          </p:nvPr>
        </p:nvSpPr>
        <p:spPr>
          <a:xfrm>
            <a:off x="1443317" y="2250141"/>
            <a:ext cx="9305365" cy="1259821"/>
          </a:xfrm>
        </p:spPr>
        <p:txBody>
          <a:bodyPr>
            <a:noAutofit/>
          </a:bodyPr>
          <a:lstStyle/>
          <a:p>
            <a:r>
              <a:rPr lang="en-US" sz="9600" b="1" dirty="0">
                <a:solidFill>
                  <a:schemeClr val="accent2"/>
                </a:solidFill>
                <a:latin typeface="+mn-lt"/>
              </a:rPr>
              <a:t>Quality Attributes</a:t>
            </a:r>
          </a:p>
        </p:txBody>
      </p:sp>
      <p:sp>
        <p:nvSpPr>
          <p:cNvPr id="6" name="Subtitle 5">
            <a:extLst>
              <a:ext uri="{FF2B5EF4-FFF2-40B4-BE49-F238E27FC236}">
                <a16:creationId xmlns:a16="http://schemas.microsoft.com/office/drawing/2014/main" id="{0AFFA32F-4649-64FE-DE12-3549696847D3}"/>
              </a:ext>
            </a:extLst>
          </p:cNvPr>
          <p:cNvSpPr>
            <a:spLocks noGrp="1"/>
          </p:cNvSpPr>
          <p:nvPr>
            <p:ph type="subTitle" idx="1"/>
          </p:nvPr>
        </p:nvSpPr>
        <p:spPr>
          <a:xfrm>
            <a:off x="1524000" y="3602038"/>
            <a:ext cx="9144000" cy="647233"/>
          </a:xfrm>
        </p:spPr>
        <p:txBody>
          <a:bodyPr>
            <a:normAutofit/>
          </a:bodyPr>
          <a:lstStyle/>
          <a:p>
            <a:r>
              <a:rPr lang="en-US" sz="4000" dirty="0"/>
              <a:t>Definitions</a:t>
            </a:r>
          </a:p>
        </p:txBody>
      </p:sp>
    </p:spTree>
    <p:extLst>
      <p:ext uri="{BB962C8B-B14F-4D97-AF65-F5344CB8AC3E}">
        <p14:creationId xmlns:p14="http://schemas.microsoft.com/office/powerpoint/2010/main" val="1331281816"/>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6A9B3-4D91-93A9-A8A9-C7031EA51CB0}"/>
              </a:ext>
            </a:extLst>
          </p:cNvPr>
          <p:cNvSpPr>
            <a:spLocks noGrp="1"/>
          </p:cNvSpPr>
          <p:nvPr>
            <p:ph type="title"/>
          </p:nvPr>
        </p:nvSpPr>
        <p:spPr/>
        <p:txBody>
          <a:bodyPr>
            <a:normAutofit fontScale="90000"/>
          </a:bodyPr>
          <a:lstStyle/>
          <a:p>
            <a:r>
              <a:rPr lang="en-US" dirty="0"/>
              <a:t>Requirements</a:t>
            </a:r>
          </a:p>
        </p:txBody>
      </p:sp>
      <p:sp>
        <p:nvSpPr>
          <p:cNvPr id="3" name="Text Placeholder 2">
            <a:extLst>
              <a:ext uri="{FF2B5EF4-FFF2-40B4-BE49-F238E27FC236}">
                <a16:creationId xmlns:a16="http://schemas.microsoft.com/office/drawing/2014/main" id="{B8701003-7811-E073-5F1E-E94AFEFDC6ED}"/>
              </a:ext>
            </a:extLst>
          </p:cNvPr>
          <p:cNvSpPr>
            <a:spLocks noGrp="1"/>
          </p:cNvSpPr>
          <p:nvPr>
            <p:ph idx="1"/>
          </p:nvPr>
        </p:nvSpPr>
        <p:spPr/>
        <p:txBody>
          <a:bodyPr/>
          <a:lstStyle/>
          <a:p>
            <a:r>
              <a:rPr lang="en-US" dirty="0"/>
              <a:t>Functional</a:t>
            </a:r>
          </a:p>
          <a:p>
            <a:r>
              <a:rPr lang="en-US" dirty="0"/>
              <a:t>Non Functional</a:t>
            </a:r>
          </a:p>
        </p:txBody>
      </p:sp>
      <p:pic>
        <p:nvPicPr>
          <p:cNvPr id="5" name="Picture 4">
            <a:extLst>
              <a:ext uri="{FF2B5EF4-FFF2-40B4-BE49-F238E27FC236}">
                <a16:creationId xmlns:a16="http://schemas.microsoft.com/office/drawing/2014/main" id="{72B82E2B-CCF2-636A-8242-68BE5FB50E8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541058" y="971982"/>
            <a:ext cx="8497421" cy="5667375"/>
          </a:xfrm>
          <a:prstGeom prst="rect">
            <a:avLst/>
          </a:prstGeom>
        </p:spPr>
      </p:pic>
    </p:spTree>
    <p:extLst>
      <p:ext uri="{BB962C8B-B14F-4D97-AF65-F5344CB8AC3E}">
        <p14:creationId xmlns:p14="http://schemas.microsoft.com/office/powerpoint/2010/main" val="3161405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B26F278-822B-A8F5-1450-EB32644EE192}"/>
              </a:ext>
            </a:extLst>
          </p:cNvPr>
          <p:cNvSpPr>
            <a:spLocks noGrp="1"/>
          </p:cNvSpPr>
          <p:nvPr>
            <p:ph type="subTitle" idx="1"/>
          </p:nvPr>
        </p:nvSpPr>
        <p:spPr>
          <a:xfrm>
            <a:off x="789406" y="1129938"/>
            <a:ext cx="10998925" cy="4598124"/>
          </a:xfrm>
        </p:spPr>
        <p:txBody>
          <a:bodyPr>
            <a:normAutofit/>
          </a:bodyPr>
          <a:lstStyle/>
          <a:p>
            <a:pPr marL="457200" indent="-457200" algn="l">
              <a:buFont typeface="Arial" panose="020B0604020202020204" pitchFamily="34" charset="0"/>
              <a:buChar char="•"/>
            </a:pPr>
            <a:r>
              <a:rPr lang="en-US" sz="3200" b="1" dirty="0">
                <a:solidFill>
                  <a:schemeClr val="accent1"/>
                </a:solidFill>
              </a:rPr>
              <a:t>Functional Requirements</a:t>
            </a:r>
          </a:p>
          <a:p>
            <a:pPr lvl="1" algn="l"/>
            <a:r>
              <a:rPr lang="en-US" sz="2400" dirty="0"/>
              <a:t>Functional requirements are product features or functions that developers must implement to enable users to perform their tasks. </a:t>
            </a:r>
          </a:p>
          <a:p>
            <a:pPr marL="457200" indent="-457200" algn="l">
              <a:buFont typeface="Arial" panose="020B0604020202020204" pitchFamily="34" charset="0"/>
              <a:buChar char="•"/>
            </a:pPr>
            <a:r>
              <a:rPr lang="en-US" sz="3200" dirty="0">
                <a:solidFill>
                  <a:schemeClr val="accent6"/>
                </a:solidFill>
              </a:rPr>
              <a:t>Examples</a:t>
            </a:r>
            <a:r>
              <a:rPr lang="en-US" sz="3200" dirty="0"/>
              <a:t>:</a:t>
            </a:r>
          </a:p>
          <a:p>
            <a:pPr marL="800100" lvl="1" indent="-342900" algn="l">
              <a:buFont typeface="Arial" panose="020B0604020202020204" pitchFamily="34" charset="0"/>
              <a:buChar char="•"/>
            </a:pPr>
            <a:r>
              <a:rPr lang="en-US" sz="2400" dirty="0"/>
              <a:t>The system sends an approval request after the user enters personal information.</a:t>
            </a:r>
          </a:p>
          <a:p>
            <a:pPr marL="800100" lvl="1" indent="-342900" algn="l">
              <a:buFont typeface="Arial" panose="020B0604020202020204" pitchFamily="34" charset="0"/>
              <a:buChar char="•"/>
            </a:pPr>
            <a:r>
              <a:rPr lang="en-US" sz="2400" dirty="0"/>
              <a:t>A search feature allows a user to hunt among various invoices if they want to credit an issued invoice.</a:t>
            </a:r>
          </a:p>
          <a:p>
            <a:pPr marL="800100" lvl="1" indent="-342900" algn="l">
              <a:buFont typeface="Arial" panose="020B0604020202020204" pitchFamily="34" charset="0"/>
              <a:buChar char="•"/>
            </a:pPr>
            <a:r>
              <a:rPr lang="en-US" sz="2400" dirty="0"/>
              <a:t>The system sends a confirmation email when a new user account is created.</a:t>
            </a:r>
          </a:p>
        </p:txBody>
      </p:sp>
      <p:sp>
        <p:nvSpPr>
          <p:cNvPr id="7" name="Title 1">
            <a:extLst>
              <a:ext uri="{FF2B5EF4-FFF2-40B4-BE49-F238E27FC236}">
                <a16:creationId xmlns:a16="http://schemas.microsoft.com/office/drawing/2014/main" id="{70773C91-AE0A-FCA1-509C-DDBA20605BBD}"/>
              </a:ext>
            </a:extLst>
          </p:cNvPr>
          <p:cNvSpPr txBox="1">
            <a:spLocks/>
          </p:cNvSpPr>
          <p:nvPr/>
        </p:nvSpPr>
        <p:spPr>
          <a:xfrm>
            <a:off x="838200" y="136525"/>
            <a:ext cx="10515600" cy="67447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300" b="1" dirty="0">
                <a:solidFill>
                  <a:schemeClr val="accent2"/>
                </a:solidFill>
                <a:latin typeface="+mn-lt"/>
                <a:ea typeface="Calibri" panose="020F0502020204030204" pitchFamily="34" charset="0"/>
                <a:cs typeface="Calibri" panose="020F0502020204030204" pitchFamily="34" charset="0"/>
              </a:rPr>
              <a:t>Requirements</a:t>
            </a:r>
          </a:p>
        </p:txBody>
      </p:sp>
    </p:spTree>
    <p:extLst>
      <p:ext uri="{BB962C8B-B14F-4D97-AF65-F5344CB8AC3E}">
        <p14:creationId xmlns:p14="http://schemas.microsoft.com/office/powerpoint/2010/main" val="2025394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9B685-7B87-626C-06A1-A05EB4AD2502}"/>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A6B596A3-02B8-BB49-322E-364FB74BF8FB}"/>
              </a:ext>
            </a:extLst>
          </p:cNvPr>
          <p:cNvSpPr>
            <a:spLocks noGrp="1"/>
          </p:cNvSpPr>
          <p:nvPr>
            <p:ph idx="1"/>
          </p:nvPr>
        </p:nvSpPr>
        <p:spPr/>
        <p:txBody>
          <a:bodyPr>
            <a:normAutofit/>
          </a:bodyPr>
          <a:lstStyle/>
          <a:p>
            <a:r>
              <a:rPr lang="en-US" dirty="0">
                <a:solidFill>
                  <a:srgbClr val="7030A0"/>
                </a:solidFill>
              </a:rPr>
              <a:t>Non-Functional Requirements</a:t>
            </a:r>
          </a:p>
          <a:p>
            <a:pPr lvl="1"/>
            <a:r>
              <a:rPr lang="en-US" dirty="0"/>
              <a:t>Non-functional requirements (NFRs) define the criteria that are used to evaluate the whole system, but not for a specific behavior, and are also called quality attributes and described in detail in architectural specifications.</a:t>
            </a:r>
          </a:p>
          <a:p>
            <a:r>
              <a:rPr lang="en-US" dirty="0">
                <a:solidFill>
                  <a:srgbClr val="00B0F0"/>
                </a:solidFill>
              </a:rPr>
              <a:t>All NFRs can be divided into two main categories:</a:t>
            </a:r>
          </a:p>
          <a:p>
            <a:pPr lvl="1"/>
            <a:r>
              <a:rPr lang="en-US" dirty="0"/>
              <a:t>NFRs that affect system behavior, design, and user interface during work.</a:t>
            </a:r>
          </a:p>
          <a:p>
            <a:pPr lvl="1"/>
            <a:r>
              <a:rPr lang="en-US" dirty="0"/>
              <a:t>NFRs that affect the development and support of the system.</a:t>
            </a:r>
          </a:p>
          <a:p>
            <a:r>
              <a:rPr lang="en-US" dirty="0">
                <a:solidFill>
                  <a:schemeClr val="accent6"/>
                </a:solidFill>
              </a:rPr>
              <a:t>Examples:</a:t>
            </a:r>
          </a:p>
          <a:p>
            <a:pPr lvl="1"/>
            <a:r>
              <a:rPr lang="en-US" dirty="0"/>
              <a:t>The website pages should load in 3 seconds with the total number of simultaneous users &lt;5 thousand.</a:t>
            </a:r>
          </a:p>
          <a:p>
            <a:pPr lvl="1"/>
            <a:r>
              <a:rPr lang="en-US" dirty="0"/>
              <a:t>The system should be able to handle 20 million users without performance deterioration.</a:t>
            </a:r>
          </a:p>
        </p:txBody>
      </p:sp>
    </p:spTree>
    <p:extLst>
      <p:ext uri="{BB962C8B-B14F-4D97-AF65-F5344CB8AC3E}">
        <p14:creationId xmlns:p14="http://schemas.microsoft.com/office/powerpoint/2010/main" val="3098123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9B685-7B87-626C-06A1-A05EB4AD2502}"/>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A6B596A3-02B8-BB49-322E-364FB74BF8FB}"/>
              </a:ext>
            </a:extLst>
          </p:cNvPr>
          <p:cNvSpPr>
            <a:spLocks noGrp="1"/>
          </p:cNvSpPr>
          <p:nvPr>
            <p:ph idx="1"/>
          </p:nvPr>
        </p:nvSpPr>
        <p:spPr/>
        <p:txBody>
          <a:bodyPr>
            <a:normAutofit/>
          </a:bodyPr>
          <a:lstStyle/>
          <a:p>
            <a:r>
              <a:rPr lang="en-US" dirty="0"/>
              <a:t>Functional vs Non-Functional Requirements</a:t>
            </a:r>
          </a:p>
        </p:txBody>
      </p:sp>
      <p:graphicFrame>
        <p:nvGraphicFramePr>
          <p:cNvPr id="6" name="Table 5">
            <a:extLst>
              <a:ext uri="{FF2B5EF4-FFF2-40B4-BE49-F238E27FC236}">
                <a16:creationId xmlns:a16="http://schemas.microsoft.com/office/drawing/2014/main" id="{809D05F1-2C77-9FA4-B54E-911AC519E8B4}"/>
              </a:ext>
            </a:extLst>
          </p:cNvPr>
          <p:cNvGraphicFramePr>
            <a:graphicFrameLocks noGrp="1"/>
          </p:cNvGraphicFramePr>
          <p:nvPr>
            <p:extLst>
              <p:ext uri="{D42A27DB-BD31-4B8C-83A1-F6EECF244321}">
                <p14:modId xmlns:p14="http://schemas.microsoft.com/office/powerpoint/2010/main" val="397711313"/>
              </p:ext>
            </p:extLst>
          </p:nvPr>
        </p:nvGraphicFramePr>
        <p:xfrm>
          <a:off x="594360" y="1444751"/>
          <a:ext cx="10524744" cy="5312928"/>
        </p:xfrm>
        <a:graphic>
          <a:graphicData uri="http://schemas.openxmlformats.org/drawingml/2006/table">
            <a:tbl>
              <a:tblPr/>
              <a:tblGrid>
                <a:gridCol w="1625952">
                  <a:extLst>
                    <a:ext uri="{9D8B030D-6E8A-4147-A177-3AD203B41FA5}">
                      <a16:colId xmlns:a16="http://schemas.microsoft.com/office/drawing/2014/main" val="1535860927"/>
                    </a:ext>
                  </a:extLst>
                </a:gridCol>
                <a:gridCol w="3976991">
                  <a:extLst>
                    <a:ext uri="{9D8B030D-6E8A-4147-A177-3AD203B41FA5}">
                      <a16:colId xmlns:a16="http://schemas.microsoft.com/office/drawing/2014/main" val="2718809665"/>
                    </a:ext>
                  </a:extLst>
                </a:gridCol>
                <a:gridCol w="4921801">
                  <a:extLst>
                    <a:ext uri="{9D8B030D-6E8A-4147-A177-3AD203B41FA5}">
                      <a16:colId xmlns:a16="http://schemas.microsoft.com/office/drawing/2014/main" val="3735503975"/>
                    </a:ext>
                  </a:extLst>
                </a:gridCol>
              </a:tblGrid>
              <a:tr h="442744">
                <a:tc>
                  <a:txBody>
                    <a:bodyPr/>
                    <a:lstStyle/>
                    <a:p>
                      <a:pPr algn="ctr" fontAlgn="ctr"/>
                      <a:r>
                        <a:rPr lang="en-US" sz="1800" b="1" i="0" u="none" strike="noStrike" dirty="0">
                          <a:solidFill>
                            <a:srgbClr val="FFFFFF"/>
                          </a:solidFill>
                          <a:effectLst/>
                          <a:latin typeface="Calibri" panose="020F0502020204030204" pitchFamily="34" charset="0"/>
                        </a:rPr>
                        <a:t>Category</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ctr"/>
                      <a:r>
                        <a:rPr lang="en-US" sz="1800" b="1" i="0" u="none" strike="noStrike" dirty="0">
                          <a:solidFill>
                            <a:srgbClr val="FFFFFF"/>
                          </a:solidFill>
                          <a:effectLst/>
                          <a:latin typeface="Calibri" panose="020F0502020204030204" pitchFamily="34" charset="0"/>
                        </a:rPr>
                        <a:t>Functional Requirements</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ctr"/>
                      <a:r>
                        <a:rPr lang="en-US" sz="1800" b="1" i="0" u="none" strike="noStrike" dirty="0">
                          <a:solidFill>
                            <a:srgbClr val="FFFFFF"/>
                          </a:solidFill>
                          <a:effectLst/>
                          <a:latin typeface="Calibri" panose="020F0502020204030204" pitchFamily="34" charset="0"/>
                        </a:rPr>
                        <a:t>Non-</a:t>
                      </a:r>
                      <a:r>
                        <a:rPr lang="en-US" sz="1800" b="1" i="0" u="none" strike="noStrike" dirty="0" err="1">
                          <a:solidFill>
                            <a:srgbClr val="FFFFFF"/>
                          </a:solidFill>
                          <a:effectLst/>
                          <a:latin typeface="Calibri" panose="020F0502020204030204" pitchFamily="34" charset="0"/>
                        </a:rPr>
                        <a:t>Functinal</a:t>
                      </a:r>
                      <a:r>
                        <a:rPr lang="en-US" sz="1800" b="1" i="0" u="none" strike="noStrike" dirty="0">
                          <a:solidFill>
                            <a:srgbClr val="FFFFFF"/>
                          </a:solidFill>
                          <a:effectLst/>
                          <a:latin typeface="Calibri" panose="020F0502020204030204" pitchFamily="34" charset="0"/>
                        </a:rPr>
                        <a:t> Requirements</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extLst>
                  <a:ext uri="{0D108BD9-81ED-4DB2-BD59-A6C34878D82A}">
                    <a16:rowId xmlns:a16="http://schemas.microsoft.com/office/drawing/2014/main" val="1783932552"/>
                  </a:ext>
                </a:extLst>
              </a:tr>
              <a:tr h="442744">
                <a:tc>
                  <a:txBody>
                    <a:bodyPr/>
                    <a:lstStyle/>
                    <a:p>
                      <a:pPr algn="ctr" fontAlgn="ctr"/>
                      <a:r>
                        <a:rPr lang="en-US" sz="1800" b="1" i="0" u="none" strike="noStrike" dirty="0">
                          <a:solidFill>
                            <a:srgbClr val="FFFFFF"/>
                          </a:solidFill>
                          <a:effectLst/>
                          <a:latin typeface="Calibri" panose="020F0502020204030204" pitchFamily="34" charset="0"/>
                        </a:rPr>
                        <a:t>Objective</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305496"/>
                    </a:solidFill>
                  </a:tcPr>
                </a:tc>
                <a:tc>
                  <a:txBody>
                    <a:bodyPr/>
                    <a:lstStyle/>
                    <a:p>
                      <a:pPr algn="ctr" fontAlgn="ctr"/>
                      <a:r>
                        <a:rPr lang="en-US" sz="1800" b="0" i="0" u="none" strike="noStrike" dirty="0">
                          <a:solidFill>
                            <a:srgbClr val="000000"/>
                          </a:solidFill>
                          <a:effectLst/>
                          <a:latin typeface="Calibri" panose="020F0502020204030204" pitchFamily="34" charset="0"/>
                        </a:rPr>
                        <a:t>Describe what the product does</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800" b="0" i="0" u="none" strike="noStrike" dirty="0">
                          <a:solidFill>
                            <a:srgbClr val="000000"/>
                          </a:solidFill>
                          <a:effectLst/>
                          <a:latin typeface="Calibri" panose="020F0502020204030204" pitchFamily="34" charset="0"/>
                        </a:rPr>
                        <a:t>Describe how the product works</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1029473648"/>
                  </a:ext>
                </a:extLst>
              </a:tr>
              <a:tr h="442744">
                <a:tc>
                  <a:txBody>
                    <a:bodyPr/>
                    <a:lstStyle/>
                    <a:p>
                      <a:pPr algn="ctr" fontAlgn="ctr"/>
                      <a:r>
                        <a:rPr lang="en-US" sz="1800" b="1" i="0" u="none" strike="noStrike" dirty="0">
                          <a:solidFill>
                            <a:srgbClr val="FFFFFF"/>
                          </a:solidFill>
                          <a:effectLst/>
                          <a:latin typeface="Calibri" panose="020F0502020204030204" pitchFamily="34" charset="0"/>
                        </a:rPr>
                        <a:t>End Result</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305496"/>
                    </a:solidFill>
                  </a:tcPr>
                </a:tc>
                <a:tc>
                  <a:txBody>
                    <a:bodyPr/>
                    <a:lstStyle/>
                    <a:p>
                      <a:pPr algn="ctr" fontAlgn="ctr"/>
                      <a:r>
                        <a:rPr lang="en-US" sz="1800" b="0" i="0" u="none" strike="noStrike" dirty="0">
                          <a:solidFill>
                            <a:srgbClr val="000000"/>
                          </a:solidFill>
                          <a:effectLst/>
                          <a:latin typeface="Calibri" panose="020F0502020204030204" pitchFamily="34" charset="0"/>
                        </a:rPr>
                        <a:t>Define product features</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ctr"/>
                      <a:r>
                        <a:rPr lang="en-US" sz="1800" b="0" i="0" u="none" strike="noStrike" dirty="0">
                          <a:solidFill>
                            <a:srgbClr val="000000"/>
                          </a:solidFill>
                          <a:effectLst/>
                          <a:latin typeface="Calibri" panose="020F0502020204030204" pitchFamily="34" charset="0"/>
                        </a:rPr>
                        <a:t>Define product Properties</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4265600635"/>
                  </a:ext>
                </a:extLst>
              </a:tr>
              <a:tr h="442744">
                <a:tc>
                  <a:txBody>
                    <a:bodyPr/>
                    <a:lstStyle/>
                    <a:p>
                      <a:pPr algn="ctr" fontAlgn="ctr"/>
                      <a:r>
                        <a:rPr lang="en-US" sz="1800" b="1" i="0" u="none" strike="noStrike" dirty="0">
                          <a:solidFill>
                            <a:srgbClr val="FFFFFF"/>
                          </a:solidFill>
                          <a:effectLst/>
                          <a:latin typeface="Calibri" panose="020F0502020204030204" pitchFamily="34" charset="0"/>
                        </a:rPr>
                        <a:t>Focus</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305496"/>
                    </a:solidFill>
                  </a:tcPr>
                </a:tc>
                <a:tc>
                  <a:txBody>
                    <a:bodyPr/>
                    <a:lstStyle/>
                    <a:p>
                      <a:pPr algn="ctr" fontAlgn="ctr"/>
                      <a:r>
                        <a:rPr lang="en-US" sz="1800" b="0" i="0" u="none" strike="noStrike" dirty="0">
                          <a:solidFill>
                            <a:srgbClr val="000000"/>
                          </a:solidFill>
                          <a:effectLst/>
                          <a:latin typeface="Calibri" panose="020F0502020204030204" pitchFamily="34" charset="0"/>
                        </a:rPr>
                        <a:t>Focus on user requirements</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000000"/>
                          </a:solidFill>
                          <a:effectLst/>
                          <a:latin typeface="Calibri" panose="020F0502020204030204" pitchFamily="34" charset="0"/>
                        </a:rPr>
                        <a:t>Focus on user expectations</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2407978219"/>
                  </a:ext>
                </a:extLst>
              </a:tr>
              <a:tr h="442744">
                <a:tc>
                  <a:txBody>
                    <a:bodyPr/>
                    <a:lstStyle/>
                    <a:p>
                      <a:pPr algn="ctr" fontAlgn="ctr"/>
                      <a:r>
                        <a:rPr lang="en-US" sz="1800" b="1" i="0" u="none" strike="noStrike">
                          <a:solidFill>
                            <a:srgbClr val="FFFFFF"/>
                          </a:solidFill>
                          <a:effectLst/>
                          <a:latin typeface="Calibri" panose="020F0502020204030204" pitchFamily="34" charset="0"/>
                        </a:rPr>
                        <a:t>Documentation</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305496"/>
                    </a:solidFill>
                  </a:tcPr>
                </a:tc>
                <a:tc>
                  <a:txBody>
                    <a:bodyPr/>
                    <a:lstStyle/>
                    <a:p>
                      <a:pPr algn="ctr" fontAlgn="ctr"/>
                      <a:r>
                        <a:rPr lang="en-US" sz="1800" b="0" i="0" u="none" strike="noStrike" dirty="0">
                          <a:solidFill>
                            <a:srgbClr val="000000"/>
                          </a:solidFill>
                          <a:effectLst/>
                          <a:latin typeface="Calibri" panose="020F0502020204030204" pitchFamily="34" charset="0"/>
                        </a:rPr>
                        <a:t>Captured in use case</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Calibri" panose="020F0502020204030204" pitchFamily="34" charset="0"/>
                        </a:rPr>
                        <a:t>Captured as a quality attribute</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3279608290"/>
                  </a:ext>
                </a:extLst>
              </a:tr>
              <a:tr h="442744">
                <a:tc>
                  <a:txBody>
                    <a:bodyPr/>
                    <a:lstStyle/>
                    <a:p>
                      <a:pPr algn="ctr" fontAlgn="ctr"/>
                      <a:r>
                        <a:rPr lang="en-US" sz="1800" b="1" i="0" u="none" strike="noStrike">
                          <a:solidFill>
                            <a:srgbClr val="FFFFFF"/>
                          </a:solidFill>
                          <a:effectLst/>
                          <a:latin typeface="Calibri" panose="020F0502020204030204" pitchFamily="34" charset="0"/>
                        </a:rPr>
                        <a:t>Essentiality</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305496"/>
                    </a:solidFill>
                  </a:tcPr>
                </a:tc>
                <a:tc>
                  <a:txBody>
                    <a:bodyPr/>
                    <a:lstStyle/>
                    <a:p>
                      <a:pPr algn="ctr" fontAlgn="ctr"/>
                      <a:r>
                        <a:rPr lang="en-US" sz="1800" b="0" i="0" u="none" strike="noStrike" dirty="0">
                          <a:solidFill>
                            <a:srgbClr val="000000"/>
                          </a:solidFill>
                          <a:effectLst/>
                          <a:latin typeface="Calibri" panose="020F0502020204030204" pitchFamily="34" charset="0"/>
                        </a:rPr>
                        <a:t>They are mandatory</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800" b="0" i="0" u="none" strike="noStrike" dirty="0">
                          <a:solidFill>
                            <a:srgbClr val="000000"/>
                          </a:solidFill>
                          <a:effectLst/>
                          <a:latin typeface="Calibri" panose="020F0502020204030204" pitchFamily="34" charset="0"/>
                        </a:rPr>
                        <a:t>They are not mandatory but </a:t>
                      </a:r>
                      <a:r>
                        <a:rPr lang="en-US" sz="1800" b="0" i="0" u="none" strike="noStrike" dirty="0" err="1">
                          <a:solidFill>
                            <a:srgbClr val="000000"/>
                          </a:solidFill>
                          <a:effectLst/>
                          <a:latin typeface="Calibri" panose="020F0502020204030204" pitchFamily="34" charset="0"/>
                        </a:rPr>
                        <a:t>desireable</a:t>
                      </a:r>
                      <a:endParaRPr lang="en-US" sz="1800" b="0" i="0" u="none" strike="noStrike" dirty="0">
                        <a:solidFill>
                          <a:srgbClr val="000000"/>
                        </a:solidFill>
                        <a:effectLst/>
                        <a:latin typeface="Calibri" panose="020F0502020204030204" pitchFamily="34" charset="0"/>
                      </a:endParaRP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2074193478"/>
                  </a:ext>
                </a:extLst>
              </a:tr>
              <a:tr h="885488">
                <a:tc>
                  <a:txBody>
                    <a:bodyPr/>
                    <a:lstStyle/>
                    <a:p>
                      <a:pPr algn="ctr" fontAlgn="ctr"/>
                      <a:r>
                        <a:rPr lang="en-US" sz="1800" b="1" i="0" u="none" strike="noStrike">
                          <a:solidFill>
                            <a:srgbClr val="FFFFFF"/>
                          </a:solidFill>
                          <a:effectLst/>
                          <a:latin typeface="Calibri" panose="020F0502020204030204" pitchFamily="34" charset="0"/>
                        </a:rPr>
                        <a:t>Origin Type</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305496"/>
                    </a:solidFill>
                  </a:tcPr>
                </a:tc>
                <a:tc>
                  <a:txBody>
                    <a:bodyPr/>
                    <a:lstStyle/>
                    <a:p>
                      <a:pPr algn="ctr" fontAlgn="ctr"/>
                      <a:r>
                        <a:rPr lang="en-US" sz="1800" b="0" i="0" u="none" strike="noStrike" dirty="0">
                          <a:solidFill>
                            <a:srgbClr val="000000"/>
                          </a:solidFill>
                          <a:effectLst/>
                          <a:latin typeface="Calibri" panose="020F0502020204030204" pitchFamily="34" charset="0"/>
                        </a:rPr>
                        <a:t>Usually defined by user</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ctr"/>
                      <a:r>
                        <a:rPr lang="en-US" sz="1800" b="0" i="0" u="none" strike="noStrike" dirty="0">
                          <a:solidFill>
                            <a:srgbClr val="000000"/>
                          </a:solidFill>
                          <a:effectLst/>
                          <a:latin typeface="Calibri" panose="020F0502020204030204" pitchFamily="34" charset="0"/>
                        </a:rPr>
                        <a:t>Usually defined by developers or </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other tech expert</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236270625"/>
                  </a:ext>
                </a:extLst>
              </a:tr>
              <a:tr h="885488">
                <a:tc>
                  <a:txBody>
                    <a:bodyPr/>
                    <a:lstStyle/>
                    <a:p>
                      <a:pPr algn="ctr" fontAlgn="ctr"/>
                      <a:r>
                        <a:rPr lang="en-US" sz="1800" b="1" i="0" u="none" strike="noStrike">
                          <a:solidFill>
                            <a:srgbClr val="FFFFFF"/>
                          </a:solidFill>
                          <a:effectLst/>
                          <a:latin typeface="Calibri" panose="020F0502020204030204" pitchFamily="34" charset="0"/>
                        </a:rPr>
                        <a:t>Testing</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305496"/>
                    </a:solidFill>
                  </a:tcPr>
                </a:tc>
                <a:tc>
                  <a:txBody>
                    <a:bodyPr/>
                    <a:lstStyle/>
                    <a:p>
                      <a:pPr algn="ctr" fontAlgn="ctr"/>
                      <a:r>
                        <a:rPr lang="en-US" sz="1800" b="0" i="0" u="none" strike="noStrike" dirty="0" err="1">
                          <a:solidFill>
                            <a:srgbClr val="000000"/>
                          </a:solidFill>
                          <a:effectLst/>
                          <a:latin typeface="Calibri" panose="020F0502020204030204" pitchFamily="34" charset="0"/>
                        </a:rPr>
                        <a:t>Componen</a:t>
                      </a:r>
                      <a:r>
                        <a:rPr lang="en-US" sz="1800" b="0" i="0" u="none" strike="noStrike" dirty="0">
                          <a:solidFill>
                            <a:srgbClr val="000000"/>
                          </a:solidFill>
                          <a:effectLst/>
                          <a:latin typeface="Calibri" panose="020F0502020204030204" pitchFamily="34" charset="0"/>
                        </a:rPr>
                        <a:t>, API, UI Testing, etc. </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Tested before nonfunctional testing</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800" b="0" i="0" u="none" strike="noStrike" dirty="0">
                          <a:solidFill>
                            <a:srgbClr val="000000"/>
                          </a:solidFill>
                          <a:effectLst/>
                          <a:latin typeface="Calibri" panose="020F0502020204030204" pitchFamily="34" charset="0"/>
                        </a:rPr>
                        <a:t>Performance, </a:t>
                      </a:r>
                      <a:r>
                        <a:rPr lang="en-US" sz="1800" b="0" i="0" u="none" strike="noStrike" dirty="0" err="1">
                          <a:solidFill>
                            <a:srgbClr val="000000"/>
                          </a:solidFill>
                          <a:effectLst/>
                          <a:latin typeface="Calibri" panose="020F0502020204030204" pitchFamily="34" charset="0"/>
                        </a:rPr>
                        <a:t>usuability</a:t>
                      </a:r>
                      <a:r>
                        <a:rPr lang="en-US" sz="1800" b="0" i="0" u="none" strike="noStrike" dirty="0">
                          <a:solidFill>
                            <a:srgbClr val="000000"/>
                          </a:solidFill>
                          <a:effectLst/>
                          <a:latin typeface="Calibri" panose="020F0502020204030204" pitchFamily="34" charset="0"/>
                        </a:rPr>
                        <a:t>, security testing, etc.</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Tested after functional testing</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4247272389"/>
                  </a:ext>
                </a:extLst>
              </a:tr>
              <a:tr h="885488">
                <a:tc>
                  <a:txBody>
                    <a:bodyPr/>
                    <a:lstStyle/>
                    <a:p>
                      <a:pPr algn="ctr" fontAlgn="ctr"/>
                      <a:r>
                        <a:rPr lang="en-US" sz="1800" b="1" i="0" u="none" strike="noStrike">
                          <a:solidFill>
                            <a:srgbClr val="FFFFFF"/>
                          </a:solidFill>
                          <a:effectLst/>
                          <a:latin typeface="Calibri" panose="020F0502020204030204" pitchFamily="34" charset="0"/>
                        </a:rPr>
                        <a:t>Types</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305496"/>
                    </a:solidFill>
                  </a:tcPr>
                </a:tc>
                <a:tc>
                  <a:txBody>
                    <a:bodyPr/>
                    <a:lstStyle/>
                    <a:p>
                      <a:pPr algn="ctr" fontAlgn="ctr"/>
                      <a:r>
                        <a:rPr lang="en-US" sz="1800" b="0" i="0" u="none" strike="noStrike" dirty="0">
                          <a:solidFill>
                            <a:srgbClr val="000000"/>
                          </a:solidFill>
                          <a:effectLst/>
                          <a:latin typeface="Calibri" panose="020F0502020204030204" pitchFamily="34" charset="0"/>
                        </a:rPr>
                        <a:t>External Interface, </a:t>
                      </a:r>
                      <a:r>
                        <a:rPr lang="en-US" sz="1800" b="0" i="0" u="none" strike="noStrike" dirty="0" err="1">
                          <a:solidFill>
                            <a:srgbClr val="000000"/>
                          </a:solidFill>
                          <a:effectLst/>
                          <a:latin typeface="Calibri" panose="020F0502020204030204" pitchFamily="34" charset="0"/>
                        </a:rPr>
                        <a:t>authetication</a:t>
                      </a:r>
                      <a:r>
                        <a:rPr lang="en-US" sz="1800" b="0" i="0" u="none" strike="noStrike" dirty="0">
                          <a:solidFill>
                            <a:srgbClr val="000000"/>
                          </a:solidFill>
                          <a:effectLst/>
                          <a:latin typeface="Calibri" panose="020F0502020204030204" pitchFamily="34" charset="0"/>
                        </a:rPr>
                        <a:t>, </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authorization levels, business rules, etc.</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ctr"/>
                      <a:r>
                        <a:rPr lang="en-US" sz="1800" b="0" i="0" u="none" strike="noStrike" dirty="0">
                          <a:solidFill>
                            <a:srgbClr val="000000"/>
                          </a:solidFill>
                          <a:effectLst/>
                          <a:latin typeface="Calibri" panose="020F0502020204030204" pitchFamily="34" charset="0"/>
                        </a:rPr>
                        <a:t>Usability, reliability, scalability, </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performance, etc.</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406467026"/>
                  </a:ext>
                </a:extLst>
              </a:tr>
            </a:tbl>
          </a:graphicData>
        </a:graphic>
      </p:graphicFrame>
    </p:spTree>
    <p:extLst>
      <p:ext uri="{BB962C8B-B14F-4D97-AF65-F5344CB8AC3E}">
        <p14:creationId xmlns:p14="http://schemas.microsoft.com/office/powerpoint/2010/main" val="888773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F228C-067E-C6EE-01C1-3557E718E1FE}"/>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ED343D63-A3B1-4195-9E66-B75492942316}"/>
              </a:ext>
            </a:extLst>
          </p:cNvPr>
          <p:cNvSpPr>
            <a:spLocks noGrp="1"/>
          </p:cNvSpPr>
          <p:nvPr>
            <p:ph idx="1"/>
          </p:nvPr>
        </p:nvSpPr>
        <p:spPr/>
        <p:txBody>
          <a:bodyPr>
            <a:normAutofit lnSpcReduction="10000"/>
          </a:bodyPr>
          <a:lstStyle/>
          <a:p>
            <a:r>
              <a:rPr lang="en-US" sz="3600" dirty="0"/>
              <a:t>A Quality Attribute is a property of a software system that determines its usefulness and success from the client and business standpoint. </a:t>
            </a:r>
          </a:p>
          <a:p>
            <a:pPr marL="0" indent="0">
              <a:buNone/>
            </a:pPr>
            <a:endParaRPr lang="en-US" sz="3600" dirty="0"/>
          </a:p>
          <a:p>
            <a:r>
              <a:rPr lang="en-US" sz="3600" dirty="0"/>
              <a:t>A quality attribute acts as the driver for a software system. </a:t>
            </a:r>
          </a:p>
          <a:p>
            <a:pPr marL="0" indent="0">
              <a:buNone/>
            </a:pPr>
            <a:endParaRPr lang="en-US" sz="3600" dirty="0"/>
          </a:p>
          <a:p>
            <a:r>
              <a:rPr lang="en-US" sz="3600" b="1" dirty="0">
                <a:solidFill>
                  <a:srgbClr val="C00000"/>
                </a:solidFill>
              </a:rPr>
              <a:t>But are there any software systems without QA defined? </a:t>
            </a:r>
          </a:p>
        </p:txBody>
      </p:sp>
      <p:sp>
        <p:nvSpPr>
          <p:cNvPr id="7" name="TextBox 6">
            <a:extLst>
              <a:ext uri="{FF2B5EF4-FFF2-40B4-BE49-F238E27FC236}">
                <a16:creationId xmlns:a16="http://schemas.microsoft.com/office/drawing/2014/main" id="{D8B7DA9B-0A18-035B-6E55-BF7769C23F21}"/>
              </a:ext>
            </a:extLst>
          </p:cNvPr>
          <p:cNvSpPr txBox="1"/>
          <p:nvPr/>
        </p:nvSpPr>
        <p:spPr>
          <a:xfrm>
            <a:off x="7343414" y="40031"/>
            <a:ext cx="2740558" cy="769441"/>
          </a:xfrm>
          <a:prstGeom prst="rect">
            <a:avLst/>
          </a:prstGeom>
          <a:noFill/>
        </p:spPr>
        <p:txBody>
          <a:bodyPr wrap="none" rtlCol="0">
            <a:spAutoFit/>
          </a:bodyPr>
          <a:lstStyle/>
          <a:p>
            <a:r>
              <a:rPr lang="en-US" sz="4400" b="1" dirty="0">
                <a:solidFill>
                  <a:schemeClr val="accent1"/>
                </a:solidFill>
              </a:rPr>
              <a:t>Definitions</a:t>
            </a:r>
          </a:p>
        </p:txBody>
      </p:sp>
    </p:spTree>
    <p:extLst>
      <p:ext uri="{BB962C8B-B14F-4D97-AF65-F5344CB8AC3E}">
        <p14:creationId xmlns:p14="http://schemas.microsoft.com/office/powerpoint/2010/main" val="1536634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6A9B3-4D91-93A9-A8A9-C7031EA51CB0}"/>
              </a:ext>
            </a:extLst>
          </p:cNvPr>
          <p:cNvSpPr>
            <a:spLocks noGrp="1"/>
          </p:cNvSpPr>
          <p:nvPr>
            <p:ph type="title"/>
          </p:nvPr>
        </p:nvSpPr>
        <p:spPr/>
        <p:txBody>
          <a:bodyPr>
            <a:normAutofit fontScale="90000"/>
          </a:bodyPr>
          <a:lstStyle/>
          <a:p>
            <a:r>
              <a:rPr lang="en-US" dirty="0"/>
              <a:t>Quality Attributes</a:t>
            </a:r>
          </a:p>
        </p:txBody>
      </p:sp>
      <p:pic>
        <p:nvPicPr>
          <p:cNvPr id="3074" name="Picture 2">
            <a:extLst>
              <a:ext uri="{FF2B5EF4-FFF2-40B4-BE49-F238E27FC236}">
                <a16:creationId xmlns:a16="http://schemas.microsoft.com/office/drawing/2014/main" id="{DC93CECA-F865-C8F5-FF8A-7B3C6706707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584378" y="1178627"/>
            <a:ext cx="6333770" cy="49387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0F3C361-8E4D-81BC-7D2C-DB33BE2A948C}"/>
              </a:ext>
            </a:extLst>
          </p:cNvPr>
          <p:cNvSpPr txBox="1"/>
          <p:nvPr/>
        </p:nvSpPr>
        <p:spPr>
          <a:xfrm>
            <a:off x="7201482" y="1909046"/>
            <a:ext cx="4823679" cy="3477875"/>
          </a:xfrm>
          <a:prstGeom prst="rect">
            <a:avLst/>
          </a:prstGeom>
          <a:noFill/>
        </p:spPr>
        <p:txBody>
          <a:bodyPr wrap="square">
            <a:spAutoFit/>
          </a:bodyPr>
          <a:lstStyle/>
          <a:p>
            <a:r>
              <a:rPr lang="en-US" sz="4400" dirty="0">
                <a:solidFill>
                  <a:schemeClr val="accent1"/>
                </a:solidFill>
              </a:rPr>
              <a:t>The customer will never know what he wants, but he will always know what he does not want.</a:t>
            </a:r>
          </a:p>
        </p:txBody>
      </p:sp>
    </p:spTree>
    <p:extLst>
      <p:ext uri="{BB962C8B-B14F-4D97-AF65-F5344CB8AC3E}">
        <p14:creationId xmlns:p14="http://schemas.microsoft.com/office/powerpoint/2010/main" val="35322206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SoftwareArchitecture-01-Fundamentals</Template>
  <TotalTime>2188</TotalTime>
  <Words>5094</Words>
  <Application>Microsoft Office PowerPoint</Application>
  <PresentationFormat>Widescreen</PresentationFormat>
  <Paragraphs>492</Paragraphs>
  <Slides>28</Slides>
  <Notes>15</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28</vt:i4>
      </vt:variant>
    </vt:vector>
  </HeadingPairs>
  <TitlesOfParts>
    <vt:vector size="42" baseType="lpstr">
      <vt:lpstr>Arial</vt:lpstr>
      <vt:lpstr>Avenir Black</vt:lpstr>
      <vt:lpstr>Avenir Medium</vt:lpstr>
      <vt:lpstr>Britannic Bold</vt:lpstr>
      <vt:lpstr>Calibri</vt:lpstr>
      <vt:lpstr>Calibri Light</vt:lpstr>
      <vt:lpstr>Consolas</vt:lpstr>
      <vt:lpstr>Helvetica Neue</vt:lpstr>
      <vt:lpstr>Segoe UI</vt:lpstr>
      <vt:lpstr>source-serif-pro</vt:lpstr>
      <vt:lpstr>Wingdings</vt:lpstr>
      <vt:lpstr>Work Sans</vt:lpstr>
      <vt:lpstr>Office Theme</vt:lpstr>
      <vt:lpstr>1_Office Theme</vt:lpstr>
      <vt:lpstr>PowerPoint Presentation</vt:lpstr>
      <vt:lpstr>The good software, like wine, takes time</vt:lpstr>
      <vt:lpstr>Quality Attributes</vt:lpstr>
      <vt:lpstr>Requirements</vt:lpstr>
      <vt:lpstr>PowerPoint Presentation</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Knowledge</vt:lpstr>
      <vt:lpstr>Quality Attributes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Quality Attributes</dc:title>
  <dc:creator>Julio Cesar Robles Uribe</dc:creator>
  <cp:lastModifiedBy>Julio Cesar Robles Uribe</cp:lastModifiedBy>
  <cp:revision>62</cp:revision>
  <dcterms:created xsi:type="dcterms:W3CDTF">2023-06-06T19:22:18Z</dcterms:created>
  <dcterms:modified xsi:type="dcterms:W3CDTF">2025-04-05T08:44:20Z</dcterms:modified>
</cp:coreProperties>
</file>